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FD04CD-4CF1-4951-AD31-CA356745A268}" v="6" dt="2026-09-18T23:47:59.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sorterViewPr>
    <p:cViewPr>
      <p:scale>
        <a:sx n="100" d="100"/>
        <a:sy n="100" d="100"/>
      </p:scale>
      <p:origin x="0" y="-62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iossa" userId="c1683aedee6bb660" providerId="LiveId" clId="{939A67F0-8391-4CEC-BE40-BBCD607E55A6}"/>
    <pc:docChg chg="addSld modSld sldOrd">
      <pc:chgData name="angelo iossa" userId="c1683aedee6bb660" providerId="LiveId" clId="{939A67F0-8391-4CEC-BE40-BBCD607E55A6}" dt="2026-09-18T23:47:59.669" v="7"/>
      <pc:docMkLst>
        <pc:docMk/>
      </pc:docMkLst>
      <pc:sldChg chg="modAnim">
        <pc:chgData name="angelo iossa" userId="c1683aedee6bb660" providerId="LiveId" clId="{939A67F0-8391-4CEC-BE40-BBCD607E55A6}" dt="2026-09-18T23:46:36.820" v="3"/>
        <pc:sldMkLst>
          <pc:docMk/>
          <pc:sldMk cId="1229571435" sldId="258"/>
        </pc:sldMkLst>
      </pc:sldChg>
      <pc:sldChg chg="modAnim">
        <pc:chgData name="angelo iossa" userId="c1683aedee6bb660" providerId="LiveId" clId="{939A67F0-8391-4CEC-BE40-BBCD607E55A6}" dt="2026-09-18T23:46:42.888" v="4"/>
        <pc:sldMkLst>
          <pc:docMk/>
          <pc:sldMk cId="869812852" sldId="263"/>
        </pc:sldMkLst>
      </pc:sldChg>
      <pc:sldChg chg="modAnim">
        <pc:chgData name="angelo iossa" userId="c1683aedee6bb660" providerId="LiveId" clId="{939A67F0-8391-4CEC-BE40-BBCD607E55A6}" dt="2026-09-18T23:46:52.352" v="5"/>
        <pc:sldMkLst>
          <pc:docMk/>
          <pc:sldMk cId="169897168" sldId="273"/>
        </pc:sldMkLst>
      </pc:sldChg>
      <pc:sldChg chg="modAnim">
        <pc:chgData name="angelo iossa" userId="c1683aedee6bb660" providerId="LiveId" clId="{939A67F0-8391-4CEC-BE40-BBCD607E55A6}" dt="2026-09-18T23:47:39.427" v="6"/>
        <pc:sldMkLst>
          <pc:docMk/>
          <pc:sldMk cId="1726603719" sldId="277"/>
        </pc:sldMkLst>
      </pc:sldChg>
      <pc:sldChg chg="modAnim">
        <pc:chgData name="angelo iossa" userId="c1683aedee6bb660" providerId="LiveId" clId="{939A67F0-8391-4CEC-BE40-BBCD607E55A6}" dt="2026-09-18T23:47:59.669" v="7"/>
        <pc:sldMkLst>
          <pc:docMk/>
          <pc:sldMk cId="796535462" sldId="282"/>
        </pc:sldMkLst>
      </pc:sldChg>
      <pc:sldChg chg="add ord">
        <pc:chgData name="angelo iossa" userId="c1683aedee6bb660" providerId="LiveId" clId="{939A67F0-8391-4CEC-BE40-BBCD607E55A6}" dt="2026-09-18T23:46:28.599" v="2"/>
        <pc:sldMkLst>
          <pc:docMk/>
          <pc:sldMk cId="1056485059" sldId="284"/>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bar"/>
        <c:grouping val="clustered"/>
        <c:varyColors val="0"/>
        <c:ser>
          <c:idx val="0"/>
          <c:order val="0"/>
          <c:tx>
            <c:v>Riduzione assoluta</c:v>
          </c:tx>
          <c:spPr>
            <a:solidFill>
              <a:srgbClr val="00A7E1"/>
            </a:solidFill>
          </c:spPr>
          <c:invertIfNegative val="1"/>
          <c:dLbls>
            <c:spPr>
              <a:noFill/>
              <a:ln>
                <a:noFill/>
              </a:ln>
              <a:effectLst/>
            </c:spPr>
            <c:txPr>
              <a:bodyPr anchorCtr="1"/>
              <a:lstStyle/>
              <a:p>
                <a:pPr>
                  <a:defRPr>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Intera coorte</c:v>
                </c:pt>
                <c:pt idx="1">
                  <c:v>Alto rischio</c:v>
                </c:pt>
              </c:strCache>
            </c:strRef>
          </c:cat>
          <c:val>
            <c:numRef>
              <c:f>'Chart Data'!$B$2:$B$3</c:f>
              <c:numCache>
                <c:formatCode>General</c:formatCode>
                <c:ptCount val="2"/>
                <c:pt idx="0">
                  <c:v>3.3</c:v>
                </c:pt>
                <c:pt idx="1">
                  <c:v>4.5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D4A3-459C-8396-5F0B92E5E4D7}"/>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a:solidFill>
                  <a:srgbClr val="666666"/>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scaling>
        <c:delete val="1"/>
        <c:axPos val="b"/>
        <c:numFmt formatCode="General" sourceLinked="1"/>
        <c:majorTickMark val="none"/>
        <c:minorTickMark val="none"/>
        <c:tickLblPos val="nextTo"/>
        <c:crossAx val="48650112"/>
        <c:crosses val="autoZero"/>
        <c:crossBetween val="between"/>
      </c:valAx>
    </c:plotArea>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col"/>
        <c:grouping val="clustered"/>
        <c:varyColors val="0"/>
        <c:ser>
          <c:idx val="0"/>
          <c:order val="0"/>
          <c:tx>
            <c:v>Mortalità</c:v>
          </c:tx>
          <c:spPr>
            <a:solidFill>
              <a:srgbClr val="1478B8"/>
            </a:solidFill>
          </c:spPr>
          <c:invertIfNegative val="1"/>
          <c:dLbls>
            <c:spPr>
              <a:noFill/>
              <a:ln>
                <a:noFill/>
              </a:ln>
              <a:effectLst/>
            </c:spPr>
            <c:txPr>
              <a:bodyPr anchorCtr="1"/>
              <a:lstStyle/>
              <a:p>
                <a:pPr>
                  <a:defRPr>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Classe A</c:v>
                </c:pt>
                <c:pt idx="1">
                  <c:v>Classe B</c:v>
                </c:pt>
                <c:pt idx="2">
                  <c:v>Classe C</c:v>
                </c:pt>
              </c:strCache>
            </c:strRef>
          </c:cat>
          <c:val>
            <c:numRef>
              <c:f>'Chart Data'!$B$2:$B$4</c:f>
              <c:numCache>
                <c:formatCode>General</c:formatCode>
                <c:ptCount val="3"/>
                <c:pt idx="0">
                  <c:v>0.2</c:v>
                </c:pt>
                <c:pt idx="1">
                  <c:v>1.1000000000000001</c:v>
                </c:pt>
                <c:pt idx="2">
                  <c:v>2.4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9747-4A50-801F-41FCF4CFB46A}"/>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a:solidFill>
                  <a:srgbClr val="666666"/>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scaling>
        <c:delete val="1"/>
        <c:axPos val="l"/>
        <c:numFmt formatCode="General" sourceLinked="1"/>
        <c:majorTickMark val="none"/>
        <c:minorTickMark val="none"/>
        <c:tickLblPos val="nextTo"/>
        <c:crossAx val="48650112"/>
        <c:crosses val="autoZero"/>
        <c:crossBetween val="between"/>
      </c:valAx>
    </c:plotArea>
    <c:plotVisOnly val="1"/>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it-IT"/>
  <c:roundedCorners val="1"/>
  <c:style val="2"/>
  <c:chart>
    <c:autoTitleDeleted val="1"/>
    <c:plotArea>
      <c:layout/>
      <c:barChart>
        <c:barDir val="col"/>
        <c:grouping val="clustered"/>
        <c:varyColors val="0"/>
        <c:ser>
          <c:idx val="0"/>
          <c:order val="0"/>
          <c:tx>
            <c:v>Complicanze gravi</c:v>
          </c:tx>
          <c:spPr>
            <a:solidFill>
              <a:srgbClr val="00A7E1"/>
            </a:solidFill>
          </c:spPr>
          <c:invertIfNegative val="1"/>
          <c:dLbls>
            <c:spPr>
              <a:noFill/>
              <a:ln>
                <a:noFill/>
              </a:ln>
              <a:effectLst/>
            </c:spPr>
            <c:txPr>
              <a:bodyPr anchorCtr="1"/>
              <a:lstStyle/>
              <a:p>
                <a:pPr>
                  <a:defRPr>
                    <a:latin typeface="Bitstream Charter"/>
                    <a:ea typeface="Bitstream Charter"/>
                    <a:cs typeface="Bitstream Charter"/>
                  </a:defRPr>
                </a:pPr>
                <a:endParaRPr lang="it-I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Con calcolatore</c:v>
                </c:pt>
                <c:pt idx="1">
                  <c:v>Senza calcolatore</c:v>
                </c:pt>
              </c:strCache>
            </c:strRef>
          </c:cat>
          <c:val>
            <c:numRef>
              <c:f>'Chart Data'!$B$2:$B$3</c:f>
              <c:numCache>
                <c:formatCode>General</c:formatCode>
                <c:ptCount val="2"/>
                <c:pt idx="0">
                  <c:v>3.1</c:v>
                </c:pt>
                <c:pt idx="1">
                  <c:v>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419-4AB5-9B89-C4CD79FB4FA9}"/>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a:solidFill>
                  <a:srgbClr val="666666"/>
                </a:solidFill>
                <a:latin typeface="Bitstream Charter"/>
                <a:ea typeface="Bitstream Charter"/>
                <a:cs typeface="Bitstream Charter"/>
              </a:defRPr>
            </a:pPr>
            <a:endParaRPr lang="it-IT"/>
          </a:p>
        </c:txPr>
        <c:crossAx val="48672768"/>
        <c:crosses val="autoZero"/>
        <c:auto val="1"/>
        <c:lblAlgn val="ctr"/>
        <c:lblOffset val="100"/>
        <c:noMultiLvlLbl val="1"/>
      </c:catAx>
      <c:valAx>
        <c:axId val="48672768"/>
        <c:scaling>
          <c:orientation val="minMax"/>
        </c:scaling>
        <c:delete val="1"/>
        <c:axPos val="l"/>
        <c:numFmt formatCode="General" sourceLinked="1"/>
        <c:majorTickMark val="none"/>
        <c:minorTickMark val="none"/>
        <c:tickLblPos val="nextTo"/>
        <c:crossAx val="48650112"/>
        <c:crosses val="autoZero"/>
        <c:crossBetween val="between"/>
      </c:valAx>
    </c:plotArea>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Aprire con la domanda che guiderà tutta la relazione: una buona previsione è sufficiente per migliorare la prognosi? Anticipare che la risposta verrà costruita attraverso due studi non bariatrici, i principali modelli bariatrici e un caso clinico che ritornerà nella parte finale.</a:t>
            </a:r>
          </a:p>
          <a:p>
            <a:r>
              <a:t>
[TEMPO E TRANSIZIONE]
Tempo indicativo: 20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Leggere soltanto il profilo clinico e chiedere alla sala di formulare mentalmente una scelta. Non discutere ancora il ranking. Il caso serve come filo narrativo: alla fine valuteremo se un sistema predittivo renda questa decisione realmente migliore oppure soltanto più numerica.</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Chiedere un’alzata di mano. La risposta corretta è no. Una AUC elevata descrive la capacità di discriminazione, non l’effetto dell’uso del modello. Lasciare la domanda aperta per pochi secondi e passare alla catena causale.</a:t>
            </a:r>
          </a:p>
          <a:p>
            <a:r>
              <a:t>
[TEMPO E TRANSIZIONE]
Tempo indicativo: 20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Spiegare la catena con il caso iniziale. Una probabilità di remissione può essere ben calibrata, ma se non cambia la procedura non produce impatto. Se cambia la procedura ma la nuova scelta non migliora il risultato, il beneficio non emerge. L’outcome appartiene quindi al sistema completo, non all’algoritmo isolato.</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Questa slide sostituisce la lunga tassonomia metodologica. Ogni lavoro va collocato in una delle quattro domande. La maggior parte dei modelli bariatrici risponde bene alla prima, talvolta alla seconda e alla terza, raramente alla quarta. Questo rende subito chiara la distanza fra pubblicazione di un modello e dimostrazione di beneficio.</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AUC significa Area Under the Receiver Operating Characteristic Curve. Esprime la probabilità che il modello attribuisca un rischio maggiore a un paziente con evento rispetto a uno senza evento. Non misura la correttezza delle probabilità né il beneficio clinico. La calibrazione confronta rischio predetto e rischio osservato. Il net benefit deriva dalla Decision Curve Analysis e valuta se, a una soglia clinica definita, usare il modello produce più decisioni utili rispetto a trattare tutti o nessuno. Esempio: un’AUC di 0,80 può coesistere con una previsione del 20% quando il rischio reale è 8%.</a:t>
            </a:r>
          </a:p>
          <a:p>
            <a:endParaRPr/>
          </a:p>
          <a:p>
            <a:r>
              <a:t>[FONTI]</a:t>
            </a:r>
          </a:p>
          <a:p>
            <a:r>
              <a:t>- Van Calster B et al. Calibration: the Achilles heel of predictive analytics. BMC Med. 2019;17:230.</a:t>
            </a:r>
          </a:p>
          <a:p>
            <a:r>
              <a:t>- Vickers AJ, Elkin EB. Decision curve analysis. Med Decis Making. 2006;26:565–574.</a:t>
            </a:r>
          </a:p>
          <a:p>
            <a:r>
              <a:t>
[TEMPO E TRANSIZIONE]
Tempo indicativo: 35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AKI significa Acute Kidney Injury. Wilson e collaboratori condussero un trial pragmatico, randomizzato, in singolo cieco e a gruppi paralleli. Il sistema identificava elettronicamente l’AKI e inviava un alert al team; il controllo riceveva la pratica usuale. L’endpoint composito a sette giorni comprendeva peggioramento della funzione renale, dialisi o morte. Il risultato fu negativo: nessuna differenza significativa. Il punto non è che l’algoritmo non riconoscesse l’AKI, ma che l’alert non imponeva una risposta terapeutica standardizzata. Frase da dire: il segnale arrivava, ma non garantiva una decisione diversa né un’azione efficace.</a:t>
            </a:r>
          </a:p>
          <a:p>
            <a:endParaRPr/>
          </a:p>
          <a:p>
            <a:r>
              <a:t>[FONTI]</a:t>
            </a:r>
          </a:p>
          <a:p>
            <a:r>
              <a:t>- Wilson FP et al. Automated, electronic alerts for acute kidney injury: a single-blind, parallel-group, randomised controlled trial. Lancet. 2015;385:1966–1974.</a:t>
            </a:r>
          </a:p>
          <a:p>
            <a:r>
              <a:t>
[TEMPO E TRANSIZIONE]
Tempo indicativo: 45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La risposta più utile è azione, anche se decisione e azione possono sovrapporsi. L’alert segnalava AKI, ma non garantiva una modifica terapeutica efficace. Usare la votazione per introdurre TREWS: che cosa cambia quando l’output è integrato nel workflow e richiede una conferma tempestiva?</a:t>
            </a:r>
          </a:p>
          <a:p>
            <a:r>
              <a:t>
[TEMPO E TRANSIZIONE]
Tempo indicativo: 15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TREWS significa Targeted Real-time Early Warning System. È una coorte prospettica multisito durante l’implementazione clinica in cinque ospedali. Il sistema monitorò 590.736 pazienti; 6.877 con sepsi entrarono nell’analisi. L’esposizione non era semplicemente alert presente o assente: gli autori confrontarono conferma clinica entro tre ore con conferma tardiva. La conferma precoce si associò a una riduzione assoluta aggiustata della mortalità ospedaliera del 3,3%, che raggiungeva il 4,5% negli individui ad alto rischio. Tradotto: circa 33 decessi in meno ogni mille pazienti, se l’associazione fosse causale. Il disegno osservazionale non consente però questa conclusione definitiva.</a:t>
            </a:r>
          </a:p>
          <a:p>
            <a:endParaRPr/>
          </a:p>
          <a:p>
            <a:r>
              <a:t>[FONTI]</a:t>
            </a:r>
          </a:p>
          <a:p>
            <a:r>
              <a:t>- Adams R et al. Prospective, multi-site study of patient outcomes after implementation of the TREWS machine learning-based early warning system for sepsis. Nat Med. 2022;28:1455–1460.</a:t>
            </a:r>
          </a:p>
          <a:p>
            <a:r>
              <a:t>
[TEMPO E TRANSIZIONE]
Tempo indicativo: 50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RCT significa Randomized Controlled Trial. La randomizzazione del trial AKI consente una valutazione causale dell’alert, che risultò negativo. TREWS è una coorte prospettica osservazionale: documenta cosa accade durante l’implementazione reale, ma la conferma precoce può identificare anche team più reattivi e pazienti differenti. Non confrontare direttamente la qualità dei due algoritmi. Il confronto dimostra che integrazione nel workflow e forza dell’inferenza causale sono dimensioni distinte.</a:t>
            </a:r>
          </a:p>
          <a:p>
            <a:r>
              <a:t>
[TEMPO E TRANSIZIONE]
Tempo indicativo: 25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Questa è la mappa degli studi. OS-MRS stima la mortalità perioperatoria. DiaRem e IMS stimano la remissione del diabete, ma con finalità differenti. SOPHIA stima la traiettoria ponderale individuale a cinque anni. Il calcolatore MBSAQIP quantifica rischi a 30 giorni e benefici a un anno. I decision aid studiano soprattutto la qualità della scelta. La domanda “funziona?” va sempre completata con “per quale outcome e in quale popolazione?”.</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OS-MRS significa Obesity Surgery Mortality Risk Score. È uno score additivo: un punto per BMI almeno 50 kg/m², sesso maschile, ipertensione, età almeno 45 anni e rischio di tromboembolia polmonare. Classe A equivale a 0–1 fattori, B a 2–3 e C a 4–5. Nella validazione multicentrica di 4.431 pazienti la mortalità osservata aumentò da 0,2% a 1,1% e 2,4%. Il vantaggio è la leggibilità immediata. Il limite è storico: case mix, tecniche e mortalità contemporanee sono cambiati. Inoltre lo studio valida la stratificazione, non dimostra che applicare lo score riduca gli eventi.</a:t>
            </a:r>
          </a:p>
          <a:p>
            <a:endParaRPr/>
          </a:p>
          <a:p>
            <a:r>
              <a:t>[FONTI]</a:t>
            </a:r>
          </a:p>
          <a:p>
            <a:r>
              <a:t>- DeMaria EJ et al. Validation of the Obesity Surgery Mortality Risk Score in a multicenter study. Ann Surg. 2007;246:578–584.</a:t>
            </a:r>
          </a:p>
          <a:p>
            <a:r>
              <a:t>
[TEMPO E TRANSIZIONE]
Tempo indicativo: 45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DiaRem indica Diabetes Remission. Fu sviluppato in 690 pazienti e validato in due coorti indipendenti dopo Roux-en-Y gastric bypass. Combina età, HbA1c, categoria dei farmaci antidiabetici e uso di insulina. Il punteggio varia da 0 a 22: nella coorte originale la remissione diminuiva da circa 88% per score 0–2 a circa 2% per score 18–22. È un gradiente prognostico molto intuitivo. Tuttavia predice la remissione dopo RYGB e non confronta in modo causale procedure diverse. Non va quindi usato da solo per scegliere l’intervento.</a:t>
            </a:r>
          </a:p>
          <a:p>
            <a:endParaRPr/>
          </a:p>
          <a:p>
            <a:r>
              <a:t>[FONTI]</a:t>
            </a:r>
          </a:p>
          <a:p>
            <a:r>
              <a:t>- Still CD et al. Preoperative prediction of type 2 diabetes remission after Roux-en-Y gastric bypass surgery: a retrospective cohort study. Lancet Diabetes Endocrinol. 2014;2:38–45.</a:t>
            </a:r>
          </a:p>
          <a:p>
            <a:r>
              <a:t>
[TEMPO E TRANSIZIONE]
Tempo indicativo: 45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IMS significa Individualized Metabolic Surgery. Gli autori usarono 659 pazienti per lo sviluppo e 241 per la validazione esterna, classificando il diabete come lieve, intermedio o grave sulla base di durata, numero di farmaci, insulina e controllo glicemico. Nella forma lieve SG e RYGB offrivano risultati metabolici elevati; nella classe intermedia il RYGB mostrava il maggior beneficio; nella malattia grave la remissione era poco probabile con entrambe le procedure, pur potendo migliorare il controllo glicemico. IMS si avvicina alla scelta procedurale, ma deriva da dati osservazionali e non da un trial in cui i pazienti vengono assegnati secondo lo score.</a:t>
            </a:r>
          </a:p>
          <a:p>
            <a:endParaRPr/>
          </a:p>
          <a:p>
            <a:r>
              <a:t>[FONTI]</a:t>
            </a:r>
          </a:p>
          <a:p>
            <a:r>
              <a:t>- Aminian A et al. Individualized Metabolic Surgery Score: procedure selection based on diabetes severity. Ann Surg. 2017;266:650–657.</a:t>
            </a:r>
          </a:p>
          <a:p>
            <a:r>
              <a:t>
[TEMPO E TRANSIZIONE]
Tempo indicativo: 45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SOPHIA significa Stratification of Obesity Phenotypes to Optimize Future Therapy. Lo studio multinazionale retrospettivo incluse 10.231 pazienti, 12 centri, 10 Paesi e 30.602 patient-years. MAD significa Median Absolute Deviation: lo scarto assoluto mediano fra BMI previsto e osservato. RMSE significa Root Mean Squared Error: attribuisce più peso agli errori grandi. A cinque anni MAD era 2,8 kg/m² e RMSE 4,7 kg/m², IC95% rispettivamente 2,6–3,0 e 4,4–5,0. La differenza media previsto-osservato era −0,3 kg/m², quindi buona calibrazione globale, ma l’RMSE documenta errori individuali clinicamente rilevanti. Il modello ha validazione internazionale, ma non uno studio d’impatto.</a:t>
            </a:r>
          </a:p>
          <a:p>
            <a:endParaRPr/>
          </a:p>
          <a:p>
            <a:r>
              <a:t>[FONTI]</a:t>
            </a:r>
          </a:p>
          <a:p>
            <a:r>
              <a:t>- Saux P et al. Development and validation of an interpretable machine learning-based calculator for predicting 5-year weight trajectories after bariatric surgery: the SOPHIA study. Lancet Digit Health. 2023;5:e692–e702.</a:t>
            </a:r>
          </a:p>
          <a:p>
            <a:r>
              <a:t>
[TEMPO E TRANSIZIONE]
Tempo indicativo: 50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Sharples e collaboratori eseguirono una revisione sistematica dei modelli preoperatori di perdita di peso e testarono retrospettivamente quattro equazioni applicabili nella loro coorte di 317 pazienti. R² significa coefficiente di determinazione e indica la quota di variabilità dell’outcome spiegata dal modello; il valore migliore era 0,61. AUC significa Area Under the ROC Curve e misura la capacità discriminativa per un outcome binario; il valore migliore era 0,71. Tutte le equazioni sovrastimavano la perdita di peso. Un modello può quindi ordinare discretamente i pazienti, ma fornire stime assolute troppo ottimistiche: problema di trasportabilità e calibrazione.</a:t>
            </a:r>
          </a:p>
          <a:p>
            <a:endParaRPr/>
          </a:p>
          <a:p>
            <a:r>
              <a:t>[FONTI]</a:t>
            </a:r>
          </a:p>
          <a:p>
            <a:r>
              <a:t>- Sharples AJ, Mahawar K, Cheruvu C. Systematic review and retrospective validation of prediction models for weight loss after bariatric surgery. Surg Obes Relat Dis. 2017;13:1914–1920.</a:t>
            </a:r>
          </a:p>
          <a:p>
            <a:r>
              <a:t>
[TEMPO E TRANSIZIONE]
Tempo indicativo: 40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MBSAQIP significa Metabolic and Bariatric Surgery Accreditation and Quality Improvement Program. OR significa Odds Ratio; 0,87 indica odds aggiustate di complicanza grave inferiori del 13% nel gruppo con uso documentato del calcolatore. IC95% significa intervallo di confidenza al 95%: 0,82–0,93 non attraversa 1. L’associazione relativa va affiancata alla differenza assoluta: 3,1% contro 3,4%, cioè 0,3 punti percentuali o circa tre eventi ogni mille pazienti. Il disegno retrospettivo e il confondimento residuo impediscono di concludere che il calcolatore abbia causato la riduzione.</a:t>
            </a:r>
          </a:p>
          <a:p>
            <a:endParaRPr/>
          </a:p>
          <a:p>
            <a:r>
              <a:t>[FONTI]</a:t>
            </a:r>
          </a:p>
          <a:p>
            <a:r>
              <a:t>- Hetherington A et al. MBSAQIP risk calculator use in bariatric surgery is associated with a reduction in serious complications: an analysis of 210,710 patients. Surg Obes Relat Dis. 2023;19:1228–1234.</a:t>
            </a:r>
          </a:p>
          <a:p>
            <a:r>
              <a:t>
[TEMPO E TRANSIZIONE]
Tempo indicativo: 45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[TRACCIA ORALE]</a:t>
            </a:r>
          </a:p>
          <a:p>
            <a:r>
              <a:rPr dirty="0" err="1"/>
              <a:t>Chiedere</a:t>
            </a:r>
            <a:r>
              <a:rPr dirty="0"/>
              <a:t> </a:t>
            </a:r>
            <a:r>
              <a:rPr dirty="0" err="1"/>
              <a:t>una</a:t>
            </a:r>
            <a:r>
              <a:rPr dirty="0"/>
              <a:t> </a:t>
            </a:r>
            <a:r>
              <a:rPr dirty="0" err="1"/>
              <a:t>risposta</a:t>
            </a:r>
            <a:r>
              <a:rPr dirty="0"/>
              <a:t> </a:t>
            </a:r>
            <a:r>
              <a:rPr dirty="0" err="1"/>
              <a:t>rapida</a:t>
            </a:r>
            <a:r>
              <a:rPr dirty="0"/>
              <a:t>. Tutte </a:t>
            </a:r>
            <a:r>
              <a:rPr dirty="0" err="1"/>
              <a:t>sono</a:t>
            </a:r>
            <a:r>
              <a:rPr dirty="0"/>
              <a:t> </a:t>
            </a:r>
            <a:r>
              <a:rPr dirty="0" err="1"/>
              <a:t>possibili</a:t>
            </a:r>
            <a:r>
              <a:rPr dirty="0"/>
              <a:t> </a:t>
            </a:r>
            <a:r>
              <a:rPr dirty="0" err="1"/>
              <a:t>finalità</a:t>
            </a:r>
            <a:r>
              <a:rPr dirty="0"/>
              <a:t>, ma </a:t>
            </a:r>
            <a:r>
              <a:rPr dirty="0" err="1"/>
              <a:t>rappresentano</a:t>
            </a:r>
            <a:r>
              <a:rPr dirty="0"/>
              <a:t> </a:t>
            </a:r>
            <a:r>
              <a:rPr dirty="0" err="1"/>
              <a:t>livelli</a:t>
            </a:r>
            <a:r>
              <a:rPr dirty="0"/>
              <a:t> </a:t>
            </a:r>
            <a:r>
              <a:rPr dirty="0" err="1"/>
              <a:t>diversi</a:t>
            </a:r>
            <a:r>
              <a:rPr dirty="0"/>
              <a:t>. La </a:t>
            </a:r>
            <a:r>
              <a:rPr dirty="0" err="1"/>
              <a:t>letteratura</a:t>
            </a:r>
            <a:r>
              <a:rPr dirty="0"/>
              <a:t> </a:t>
            </a:r>
            <a:r>
              <a:rPr dirty="0" err="1"/>
              <a:t>bariatrica</a:t>
            </a:r>
            <a:r>
              <a:rPr dirty="0"/>
              <a:t> </a:t>
            </a:r>
            <a:r>
              <a:rPr dirty="0" err="1"/>
              <a:t>disponibile</a:t>
            </a:r>
            <a:r>
              <a:rPr dirty="0"/>
              <a:t> </a:t>
            </a:r>
            <a:r>
              <a:rPr dirty="0" err="1"/>
              <a:t>sostiene</a:t>
            </a:r>
            <a:r>
              <a:rPr dirty="0"/>
              <a:t> </a:t>
            </a:r>
            <a:r>
              <a:rPr dirty="0" err="1"/>
              <a:t>soprattutto</a:t>
            </a:r>
            <a:r>
              <a:rPr dirty="0"/>
              <a:t> la </a:t>
            </a:r>
            <a:r>
              <a:rPr dirty="0" err="1"/>
              <a:t>riduzione</a:t>
            </a:r>
            <a:r>
              <a:rPr dirty="0"/>
              <a:t> del </a:t>
            </a:r>
            <a:r>
              <a:rPr dirty="0" err="1"/>
              <a:t>conflitto</a:t>
            </a:r>
            <a:r>
              <a:rPr dirty="0"/>
              <a:t> o la </a:t>
            </a:r>
            <a:r>
              <a:rPr dirty="0" err="1"/>
              <a:t>qualità</a:t>
            </a:r>
            <a:r>
              <a:rPr dirty="0"/>
              <a:t> della </a:t>
            </a:r>
            <a:r>
              <a:rPr dirty="0" err="1"/>
              <a:t>decisione</a:t>
            </a:r>
            <a:r>
              <a:rPr dirty="0"/>
              <a:t>; non ha </a:t>
            </a:r>
            <a:r>
              <a:rPr dirty="0" err="1"/>
              <a:t>ancora</a:t>
            </a:r>
            <a:r>
              <a:rPr dirty="0"/>
              <a:t> </a:t>
            </a:r>
            <a:r>
              <a:rPr dirty="0" err="1"/>
              <a:t>dimostrato</a:t>
            </a:r>
            <a:r>
              <a:rPr dirty="0"/>
              <a:t> un </a:t>
            </a:r>
            <a:r>
              <a:rPr dirty="0" err="1"/>
              <a:t>miglioramento</a:t>
            </a:r>
            <a:r>
              <a:rPr dirty="0"/>
              <a:t> degli outcome </a:t>
            </a:r>
            <a:r>
              <a:rPr dirty="0" err="1"/>
              <a:t>clinici</a:t>
            </a:r>
            <a:r>
              <a:rPr dirty="0"/>
              <a:t>.</a:t>
            </a:r>
          </a:p>
          <a:p>
            <a:r>
              <a:rPr dirty="0"/>
              <a:t>
[TEMPO E TRANSIZIONE]
Tempo </a:t>
            </a:r>
            <a:r>
              <a:rPr dirty="0" err="1"/>
              <a:t>indicativo</a:t>
            </a:r>
            <a:r>
              <a:rPr dirty="0"/>
              <a:t>: 15 secondi. </a:t>
            </a:r>
            <a:r>
              <a:rPr dirty="0" err="1"/>
              <a:t>Passare</a:t>
            </a:r>
            <a:r>
              <a:rPr dirty="0"/>
              <a:t> alla slide </a:t>
            </a:r>
            <a:r>
              <a:rPr dirty="0" err="1"/>
              <a:t>successiva</a:t>
            </a:r>
            <a:r>
              <a:rPr dirty="0"/>
              <a:t> senza </a:t>
            </a:r>
            <a:r>
              <a:rPr dirty="0" err="1"/>
              <a:t>riassumere</a:t>
            </a:r>
            <a:r>
              <a:rPr dirty="0"/>
              <a:t> </a:t>
            </a:r>
            <a:r>
              <a:rPr dirty="0" err="1"/>
              <a:t>nuovamente</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[TRACCIA ORALE]</a:t>
            </a:r>
          </a:p>
          <a:p>
            <a:r>
              <a:rPr dirty="0"/>
              <a:t>DCS </a:t>
            </a:r>
            <a:r>
              <a:rPr dirty="0" err="1"/>
              <a:t>significa</a:t>
            </a:r>
            <a:r>
              <a:rPr dirty="0"/>
              <a:t> Decisional Conflict Scale. È </a:t>
            </a:r>
            <a:r>
              <a:rPr dirty="0" err="1"/>
              <a:t>una</a:t>
            </a:r>
            <a:r>
              <a:rPr dirty="0"/>
              <a:t> scala da 0 a 100 </a:t>
            </a:r>
            <a:r>
              <a:rPr dirty="0" err="1"/>
              <a:t>che</a:t>
            </a:r>
            <a:r>
              <a:rPr dirty="0"/>
              <a:t> </a:t>
            </a:r>
            <a:r>
              <a:rPr dirty="0" err="1"/>
              <a:t>misura</a:t>
            </a:r>
            <a:r>
              <a:rPr dirty="0"/>
              <a:t> </a:t>
            </a:r>
            <a:r>
              <a:rPr dirty="0" err="1"/>
              <a:t>incertezza</a:t>
            </a:r>
            <a:r>
              <a:rPr dirty="0"/>
              <a:t>, </a:t>
            </a:r>
            <a:r>
              <a:rPr dirty="0" err="1"/>
              <a:t>percezione</a:t>
            </a:r>
            <a:r>
              <a:rPr dirty="0"/>
              <a:t> di </a:t>
            </a:r>
            <a:r>
              <a:rPr dirty="0" err="1"/>
              <a:t>essere</a:t>
            </a:r>
            <a:r>
              <a:rPr dirty="0"/>
              <a:t> </a:t>
            </a:r>
            <a:r>
              <a:rPr dirty="0" err="1"/>
              <a:t>informati</a:t>
            </a:r>
            <a:r>
              <a:rPr dirty="0"/>
              <a:t>, </a:t>
            </a:r>
            <a:r>
              <a:rPr dirty="0" err="1"/>
              <a:t>chiarezza</a:t>
            </a:r>
            <a:r>
              <a:rPr dirty="0"/>
              <a:t> </a:t>
            </a:r>
            <a:r>
              <a:rPr dirty="0" err="1"/>
              <a:t>dei</a:t>
            </a:r>
            <a:r>
              <a:rPr dirty="0"/>
              <a:t> </a:t>
            </a:r>
            <a:r>
              <a:rPr dirty="0" err="1"/>
              <a:t>propri</a:t>
            </a:r>
            <a:r>
              <a:rPr dirty="0"/>
              <a:t> </a:t>
            </a:r>
            <a:r>
              <a:rPr dirty="0" err="1"/>
              <a:t>valori</a:t>
            </a:r>
            <a:r>
              <a:rPr dirty="0"/>
              <a:t> e </a:t>
            </a:r>
            <a:r>
              <a:rPr dirty="0" err="1"/>
              <a:t>supporto</a:t>
            </a:r>
            <a:r>
              <a:rPr dirty="0"/>
              <a:t> </a:t>
            </a:r>
            <a:r>
              <a:rPr dirty="0" err="1"/>
              <a:t>ricevuto</a:t>
            </a:r>
            <a:r>
              <a:rPr dirty="0"/>
              <a:t>. Un </a:t>
            </a:r>
            <a:r>
              <a:rPr dirty="0" err="1"/>
              <a:t>punteggio</a:t>
            </a:r>
            <a:r>
              <a:rPr dirty="0"/>
              <a:t> </a:t>
            </a:r>
            <a:r>
              <a:rPr dirty="0" err="1"/>
              <a:t>più</a:t>
            </a:r>
            <a:r>
              <a:rPr dirty="0"/>
              <a:t> basso indica </a:t>
            </a:r>
            <a:r>
              <a:rPr dirty="0" err="1"/>
              <a:t>minore</a:t>
            </a:r>
            <a:r>
              <a:rPr dirty="0"/>
              <a:t> </a:t>
            </a:r>
            <a:r>
              <a:rPr dirty="0" err="1"/>
              <a:t>conflitto</a:t>
            </a:r>
            <a:r>
              <a:rPr dirty="0"/>
              <a:t>. </a:t>
            </a:r>
            <a:r>
              <a:rPr dirty="0" err="1"/>
              <a:t>Nijland</a:t>
            </a:r>
            <a:r>
              <a:rPr dirty="0"/>
              <a:t> </a:t>
            </a:r>
            <a:r>
              <a:rPr dirty="0" err="1"/>
              <a:t>valutò</a:t>
            </a:r>
            <a:r>
              <a:rPr dirty="0"/>
              <a:t> un decision aid per </a:t>
            </a:r>
            <a:r>
              <a:rPr dirty="0" err="1"/>
              <a:t>scegliere</a:t>
            </a:r>
            <a:r>
              <a:rPr dirty="0"/>
              <a:t> </a:t>
            </a:r>
            <a:r>
              <a:rPr dirty="0" err="1"/>
              <a:t>tra</a:t>
            </a:r>
            <a:r>
              <a:rPr dirty="0"/>
              <a:t> sleeve e RYGB: DCS 25,5 </a:t>
            </a:r>
            <a:r>
              <a:rPr dirty="0" err="1"/>
              <a:t>contro</a:t>
            </a:r>
            <a:r>
              <a:rPr dirty="0"/>
              <a:t> 29,1, p=0,022. La </a:t>
            </a:r>
            <a:r>
              <a:rPr dirty="0" err="1"/>
              <a:t>riduzione</a:t>
            </a:r>
            <a:r>
              <a:rPr dirty="0"/>
              <a:t> di 3,6 </a:t>
            </a:r>
            <a:r>
              <a:rPr dirty="0" err="1"/>
              <a:t>punti</a:t>
            </a:r>
            <a:r>
              <a:rPr dirty="0"/>
              <a:t> è </a:t>
            </a:r>
            <a:r>
              <a:rPr dirty="0" err="1"/>
              <a:t>statisticamente</a:t>
            </a:r>
            <a:r>
              <a:rPr dirty="0"/>
              <a:t> </a:t>
            </a:r>
            <a:r>
              <a:rPr dirty="0" err="1"/>
              <a:t>significativa</a:t>
            </a:r>
            <a:r>
              <a:rPr dirty="0"/>
              <a:t>, ma modesta e </a:t>
            </a:r>
            <a:r>
              <a:rPr dirty="0" err="1"/>
              <a:t>riguarda</a:t>
            </a:r>
            <a:r>
              <a:rPr dirty="0"/>
              <a:t> la </a:t>
            </a:r>
            <a:r>
              <a:rPr dirty="0" err="1"/>
              <a:t>qualità</a:t>
            </a:r>
            <a:r>
              <a:rPr dirty="0"/>
              <a:t> </a:t>
            </a:r>
            <a:r>
              <a:rPr dirty="0" err="1"/>
              <a:t>percepita</a:t>
            </a:r>
            <a:r>
              <a:rPr dirty="0"/>
              <a:t> della </a:t>
            </a:r>
            <a:r>
              <a:rPr dirty="0" err="1"/>
              <a:t>decisione</a:t>
            </a:r>
            <a:r>
              <a:rPr dirty="0"/>
              <a:t>. Il </a:t>
            </a:r>
            <a:r>
              <a:rPr dirty="0" err="1"/>
              <a:t>progetto</a:t>
            </a:r>
            <a:r>
              <a:rPr dirty="0"/>
              <a:t> Michigan </a:t>
            </a:r>
            <a:r>
              <a:rPr dirty="0" err="1"/>
              <a:t>testò</a:t>
            </a:r>
            <a:r>
              <a:rPr dirty="0"/>
              <a:t> uno </a:t>
            </a:r>
            <a:r>
              <a:rPr dirty="0" err="1"/>
              <a:t>strumento</a:t>
            </a:r>
            <a:r>
              <a:rPr dirty="0"/>
              <a:t> </a:t>
            </a:r>
            <a:r>
              <a:rPr dirty="0" err="1"/>
              <a:t>personalizzato</a:t>
            </a:r>
            <a:r>
              <a:rPr dirty="0"/>
              <a:t> </a:t>
            </a:r>
            <a:r>
              <a:rPr dirty="0" err="1"/>
              <a:t>considerando</a:t>
            </a:r>
            <a:r>
              <a:rPr dirty="0"/>
              <a:t> </a:t>
            </a:r>
            <a:r>
              <a:rPr dirty="0" err="1"/>
              <a:t>procedura</a:t>
            </a:r>
            <a:r>
              <a:rPr dirty="0"/>
              <a:t> </a:t>
            </a:r>
            <a:r>
              <a:rPr dirty="0" err="1"/>
              <a:t>scelta</a:t>
            </a:r>
            <a:r>
              <a:rPr dirty="0"/>
              <a:t>, </a:t>
            </a:r>
            <a:r>
              <a:rPr dirty="0" err="1"/>
              <a:t>conoscenza</a:t>
            </a:r>
            <a:r>
              <a:rPr dirty="0"/>
              <a:t>, </a:t>
            </a:r>
            <a:r>
              <a:rPr dirty="0" err="1"/>
              <a:t>concordanza</a:t>
            </a:r>
            <a:r>
              <a:rPr dirty="0"/>
              <a:t> con le </a:t>
            </a:r>
            <a:r>
              <a:rPr dirty="0" err="1"/>
              <a:t>preferenze</a:t>
            </a:r>
            <a:r>
              <a:rPr dirty="0"/>
              <a:t> e </a:t>
            </a:r>
            <a:r>
              <a:rPr dirty="0" err="1"/>
              <a:t>conflitto</a:t>
            </a:r>
            <a:r>
              <a:rPr dirty="0"/>
              <a:t> </a:t>
            </a:r>
            <a:r>
              <a:rPr dirty="0" err="1"/>
              <a:t>decisionale</a:t>
            </a:r>
            <a:r>
              <a:rPr dirty="0"/>
              <a:t>, senza </a:t>
            </a:r>
            <a:r>
              <a:rPr dirty="0" err="1"/>
              <a:t>differenze</a:t>
            </a:r>
            <a:r>
              <a:rPr dirty="0"/>
              <a:t> significative. </a:t>
            </a:r>
            <a:r>
              <a:rPr dirty="0" err="1"/>
              <a:t>Darnahal</a:t>
            </a:r>
            <a:r>
              <a:rPr dirty="0"/>
              <a:t> </a:t>
            </a:r>
            <a:r>
              <a:rPr dirty="0" err="1"/>
              <a:t>sviluppò</a:t>
            </a:r>
            <a:r>
              <a:rPr dirty="0"/>
              <a:t> un </a:t>
            </a:r>
            <a:r>
              <a:rPr dirty="0" err="1"/>
              <a:t>sistema</a:t>
            </a:r>
            <a:r>
              <a:rPr dirty="0"/>
              <a:t> </a:t>
            </a:r>
            <a:r>
              <a:rPr dirty="0" err="1"/>
              <a:t>condiviso</a:t>
            </a:r>
            <a:r>
              <a:rPr dirty="0"/>
              <a:t> e ne </a:t>
            </a:r>
            <a:r>
              <a:rPr dirty="0" err="1"/>
              <a:t>valutò</a:t>
            </a:r>
            <a:r>
              <a:rPr dirty="0"/>
              <a:t> </a:t>
            </a:r>
            <a:r>
              <a:rPr dirty="0" err="1"/>
              <a:t>soprattutto</a:t>
            </a:r>
            <a:r>
              <a:rPr dirty="0"/>
              <a:t> </a:t>
            </a:r>
            <a:r>
              <a:rPr dirty="0" err="1"/>
              <a:t>usabilità</a:t>
            </a:r>
            <a:r>
              <a:rPr dirty="0"/>
              <a:t> e </a:t>
            </a:r>
            <a:r>
              <a:rPr dirty="0" err="1"/>
              <a:t>fattibilità</a:t>
            </a:r>
            <a:r>
              <a:rPr dirty="0"/>
              <a:t>: non era uno studio di </a:t>
            </a:r>
            <a:r>
              <a:rPr dirty="0" err="1"/>
              <a:t>efficacia</a:t>
            </a:r>
            <a:r>
              <a:rPr dirty="0"/>
              <a:t> </a:t>
            </a:r>
            <a:r>
              <a:rPr dirty="0" err="1"/>
              <a:t>clinica</a:t>
            </a:r>
            <a:r>
              <a:rPr dirty="0"/>
              <a:t>. </a:t>
            </a:r>
            <a:r>
              <a:rPr dirty="0" err="1"/>
              <a:t>Conclusione</a:t>
            </a:r>
            <a:r>
              <a:rPr dirty="0"/>
              <a:t>: </a:t>
            </a:r>
            <a:r>
              <a:rPr dirty="0" err="1"/>
              <a:t>i</a:t>
            </a:r>
            <a:r>
              <a:rPr dirty="0"/>
              <a:t> decision aid </a:t>
            </a:r>
            <a:r>
              <a:rPr dirty="0" err="1"/>
              <a:t>possono</a:t>
            </a:r>
            <a:r>
              <a:rPr dirty="0"/>
              <a:t> </a:t>
            </a:r>
            <a:r>
              <a:rPr dirty="0" err="1"/>
              <a:t>migliorare</a:t>
            </a:r>
            <a:r>
              <a:rPr dirty="0"/>
              <a:t> il modo in cui il </a:t>
            </a:r>
            <a:r>
              <a:rPr dirty="0" err="1"/>
              <a:t>paziente</a:t>
            </a:r>
            <a:r>
              <a:rPr dirty="0"/>
              <a:t> </a:t>
            </a:r>
            <a:r>
              <a:rPr dirty="0" err="1"/>
              <a:t>sceglie</a:t>
            </a:r>
            <a:r>
              <a:rPr dirty="0"/>
              <a:t>, ma non </a:t>
            </a:r>
            <a:r>
              <a:rPr dirty="0" err="1"/>
              <a:t>abbiamo</a:t>
            </a:r>
            <a:r>
              <a:rPr dirty="0"/>
              <a:t> </a:t>
            </a:r>
            <a:r>
              <a:rPr dirty="0" err="1"/>
              <a:t>ancora</a:t>
            </a:r>
            <a:r>
              <a:rPr dirty="0"/>
              <a:t> </a:t>
            </a:r>
            <a:r>
              <a:rPr dirty="0" err="1"/>
              <a:t>dimostrato</a:t>
            </a:r>
            <a:r>
              <a:rPr dirty="0"/>
              <a:t> </a:t>
            </a:r>
            <a:r>
              <a:rPr dirty="0" err="1"/>
              <a:t>meno</a:t>
            </a:r>
            <a:r>
              <a:rPr dirty="0"/>
              <a:t> </a:t>
            </a:r>
            <a:r>
              <a:rPr dirty="0" err="1"/>
              <a:t>complicanze</a:t>
            </a:r>
            <a:r>
              <a:rPr dirty="0"/>
              <a:t>, </a:t>
            </a:r>
            <a:r>
              <a:rPr dirty="0" err="1"/>
              <a:t>maggiore</a:t>
            </a:r>
            <a:r>
              <a:rPr dirty="0"/>
              <a:t> </a:t>
            </a:r>
            <a:r>
              <a:rPr dirty="0" err="1"/>
              <a:t>perdita</a:t>
            </a:r>
            <a:r>
              <a:rPr dirty="0"/>
              <a:t> di peso o </a:t>
            </a:r>
            <a:r>
              <a:rPr dirty="0" err="1"/>
              <a:t>maggiore</a:t>
            </a:r>
            <a:r>
              <a:rPr dirty="0"/>
              <a:t> </a:t>
            </a:r>
            <a:r>
              <a:rPr dirty="0" err="1"/>
              <a:t>remissione</a:t>
            </a:r>
            <a:r>
              <a:rPr dirty="0"/>
              <a:t> </a:t>
            </a:r>
            <a:r>
              <a:rPr dirty="0" err="1"/>
              <a:t>metabolica</a:t>
            </a:r>
            <a:r>
              <a:rPr dirty="0"/>
              <a:t>.</a:t>
            </a:r>
          </a:p>
          <a:p>
            <a:endParaRPr dirty="0"/>
          </a:p>
          <a:p>
            <a:r>
              <a:rPr dirty="0"/>
              <a:t>[FONTI]</a:t>
            </a:r>
          </a:p>
          <a:p>
            <a:r>
              <a:rPr dirty="0"/>
              <a:t>- </a:t>
            </a:r>
            <a:r>
              <a:rPr dirty="0" err="1"/>
              <a:t>Nijland</a:t>
            </a:r>
            <a:r>
              <a:rPr dirty="0"/>
              <a:t> LMG et al. A decision aid to help patients make informed choices between Roux-en-Y gastric bypass and sleeve gastrectomy. </a:t>
            </a:r>
            <a:r>
              <a:rPr dirty="0" err="1"/>
              <a:t>Obes</a:t>
            </a:r>
            <a:r>
              <a:rPr dirty="0"/>
              <a:t> Surg. 2023;33:112–121.</a:t>
            </a:r>
          </a:p>
          <a:p>
            <a:r>
              <a:rPr dirty="0"/>
              <a:t>- </a:t>
            </a:r>
            <a:r>
              <a:rPr dirty="0" err="1"/>
              <a:t>Ghaferi</a:t>
            </a:r>
            <a:r>
              <a:rPr dirty="0"/>
              <a:t> AA et al. Testing a Decision Aid to Help Patients Choose between Two Types of Bariatric Surgery. PCORI Research Report.</a:t>
            </a:r>
          </a:p>
          <a:p>
            <a:r>
              <a:rPr dirty="0"/>
              <a:t>- </a:t>
            </a:r>
            <a:r>
              <a:rPr dirty="0" err="1"/>
              <a:t>Darnahal</a:t>
            </a:r>
            <a:r>
              <a:rPr dirty="0"/>
              <a:t> S et al. Development and evaluation of a shared decision-making system for bariatric surgery. BMC Med Inform </a:t>
            </a:r>
            <a:r>
              <a:rPr dirty="0" err="1"/>
              <a:t>Decis</a:t>
            </a:r>
            <a:r>
              <a:rPr dirty="0"/>
              <a:t> Mak. 2024;24:383.</a:t>
            </a:r>
          </a:p>
          <a:p>
            <a:r>
              <a:rPr dirty="0"/>
              <a:t>
[TEMPO E TRANSIZIONE]
Tempo </a:t>
            </a:r>
            <a:r>
              <a:rPr dirty="0" err="1"/>
              <a:t>indicativo</a:t>
            </a:r>
            <a:r>
              <a:rPr dirty="0"/>
              <a:t>: 40 secondi. </a:t>
            </a:r>
            <a:r>
              <a:rPr dirty="0" err="1"/>
              <a:t>Passare</a:t>
            </a:r>
            <a:r>
              <a:rPr dirty="0"/>
              <a:t> alla slide </a:t>
            </a:r>
            <a:r>
              <a:rPr dirty="0" err="1"/>
              <a:t>successiva</a:t>
            </a:r>
            <a:r>
              <a:rPr dirty="0"/>
              <a:t> senza </a:t>
            </a:r>
            <a:r>
              <a:rPr dirty="0" err="1"/>
              <a:t>riassumere</a:t>
            </a:r>
            <a:r>
              <a:rPr dirty="0"/>
              <a:t> </a:t>
            </a:r>
            <a:r>
              <a:rPr dirty="0" err="1"/>
              <a:t>nuovamente</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Fare una pausa. Questa è la risposta alla domanda del titolo. I modelli sono affidabili in misura diversa a seconda dell’endpoint. Possiamo stimare il rischio e, con maggiore incertezza, peso o remissione. La selezione procedurale è meno consolidata. La prova che il loro utilizzo migliori gli outcome resta insufficiente. Evitare la conclusione opposta: assenza di prova non significa prova di assenza, ma definisce il prossimo disegno di studio necessario.</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OBESITY MAP significa Obesity Multimodal Assessment and Personalized Pathway. Il processo ha quattro passaggi. Primo, applica i criteri di indicazione e i limiti di sicurezza. Secondo, esclude le opzioni incompatibili con regole forti, per esempio procedure non appropriate per classe di BMI o profilo anatomico. Terzo, confronta efficacia e rischi usando dati pubblicati. Quarto, incorpora obiettivi e preferenze del paziente. Il risultato è un punteggio di compatibilità da 0 a 100. Va detto con chiarezza: 90% non significa 90% di successo; significa maggiore coerenza con le regole e i pesi dichiarati del sistema.</a:t>
            </a:r>
          </a:p>
          <a:p>
            <a:endParaRPr/>
          </a:p>
          <a:p>
            <a:r>
              <a:t>[FONTI]</a:t>
            </a:r>
          </a:p>
          <a:p>
            <a:r>
              <a:t>- Eisenberg D et al. Surg Obes Relat Dis. 2022;18:1345–1356.</a:t>
            </a:r>
          </a:p>
          <a:p>
            <a:r>
              <a:t>- Di Lorenzo N et al. Surg Endosc. 2020;34:2332–2358.</a:t>
            </a:r>
          </a:p>
          <a:p>
            <a:r>
              <a:t>
[TEMPO E TRANSIZIONE]
Tempo indicativo: 40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Raccogliere una o due risposte. Chiedere anche quale singolo dato abbia pesato di più. Questo sposta l’attenzione dalla procedura preferita alla spiegazione della decisione. Passare quindi alla slide-risposta.</a:t>
            </a:r>
          </a:p>
          <a:p>
            <a:r>
              <a:t>
[TEMPO E TRANSIZIONE]
Tempo indicativo: 20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Il caso produce un esempio illustrativo. RYGB raggiunge 92 su 100 perché supera i filtri, tratta il reflusso, offre elevata intensità metabolica ed è coerente con gli obiettivi del paziente. SADI-S raggiunge 76: il BMI superiore a 50 la rende competitiva sul piano ponderale, ma la componente sleeve e il reflusso richiedono cautela. SG e OAGB vengono esclusi dalle regole del prototipo per GERD ed ernia iatale, con ulteriore cautela sul reflusso biliare per OAGB. Questi numeri servono a mostrare il calcolo, non sono probabilità validate. I pesi dovranno essere definiti con consenso formale e validazione prospettica.</a:t>
            </a:r>
          </a:p>
          <a:p>
            <a:r>
              <a:t>
[TEMPO E TRANSIZIONE]
Tempo indicativo: 40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Questa slide sostituisce il riferimento all’applicazione web e mostra l’intero meccanismo. Nel prototipo, il punteggio massimo è 100: 30 punti per idoneità alle linee guida, 30 per coerenza clinica e anatomica, 20 per efficacia attesa e 20 per preferenze e sostenibilità del percorso. Le esclusioni di sicurezza precedono il punteggio: una procedura esclusa non può recuperare punti negli altri domini. Per il caso, RYGB ottiene 30, 28, 18 e 16, totale 92. Sottolineare che questi pesi sono una struttura progettuale, non una scala già validata. Il passaggio scientifico successivo è un Delphi multidisciplinare seguito da validazione prospettica.</a:t>
            </a:r>
          </a:p>
          <a:p>
            <a:endParaRPr/>
          </a:p>
          <a:p>
            <a:r>
              <a:t>[FONTI]</a:t>
            </a:r>
          </a:p>
          <a:p>
            <a:r>
              <a:t>- Eisenberg D et al. ASMBS/IFSO indications. Surg Obes Relat Dis. 2022;18:1345–1356.</a:t>
            </a:r>
          </a:p>
          <a:p>
            <a:r>
              <a:t>- Di Lorenzo N et al. EAES guideline. Surg Endosc. 2020;34:2332–2358.</a:t>
            </a:r>
          </a:p>
          <a:p>
            <a:r>
              <a:t>
[TEMPO E TRANSIZIONE]
Tempo indicativo: 40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La validazione segue la stessa catena iniziale. Primo: concordanza degli esperti, completezza e sicurezza delle regole. Secondo: applicazione silente su casi reali senza influenzare il team, misurando calibrazione e sottogruppi. Terzo: studio d’impatto decisionale su appropriatezza, conflitto, concordanza e variazione della scelta. Quarto: studio pragmatico, idealmente multicentrico o cluster randomizzato, su complicanze, remissione, peso, qualità di vita e disuguaglianze. Solo l’ultimo passaggio consente di parlare di miglioramento degli outcome.</a:t>
            </a:r>
          </a:p>
          <a:p>
            <a:endParaRPr/>
          </a:p>
          <a:p>
            <a:r>
              <a:t>[FONTI]</a:t>
            </a:r>
          </a:p>
          <a:p>
            <a:r>
              <a:t>- Vasey B et al. Nat Med. 2022;28:924–933.</a:t>
            </a:r>
          </a:p>
          <a:p>
            <a:r>
              <a:t>- Liu X et al. BMJ. 2020;370:m3164.</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Ricapitolare in meno di un minuto. Primo: performance predittiva e beneficio clinico sono domande diverse. Secondo: il modello produce valore soltanto dentro un workflow che collega output, decisione e azione efficace. Terzo: in chirurgia bariatrica esistono modelli validati per rischio, remissione e peso, ma pochi studi valutano il loro impiego come intervento. OBESITY MAP deve essere sviluppato precisamente per colmare questa distanza, con spiegabilità e validazione prospettica.</a:t>
            </a:r>
          </a:p>
          <a:p>
            <a:r>
              <a:t>
[TEMPO E TRANSIZIONE]
Tempo indicativo: 30 secondi. Passare alla slide successiva senza riassumere nuovamente.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[TRACCIA ORALE]</a:t>
            </a:r>
          </a:p>
          <a:p>
            <a:r>
              <a:t>Chiudere tornando al paziente iniziale. Il valore non risiede nel produrre una graduatoria più elegante, ma nel rendere la decisione più coerente, trasparente e infine capace di migliorare gli esiti. Fermarsi dopo la frase finale.</a:t>
            </a:r>
          </a:p>
          <a:p>
            <a:r>
              <a:t>
[TEMPO E TRANSIZIONE]
Tempo indicativo: 15 secondi.</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4C566641-08EB-4186-9110-81822CF13683}" type="datetimeFigureOut">
              <a:rPr lang="it-IT" smtClean="0"/>
              <a:t>19/09/2026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B19A0C7F-0A86-40BC-A45C-C170D4E26878}" type="slidenum">
              <a:rPr lang="it-IT" smtClean="0"/>
              <a:t>‹N›</a:t>
            </a:fld>
            <a:endParaRPr lang="it-IT"/>
          </a:p>
        </p:txBody>
      </p:sp>
    </p:spTree>
    <p:extLst>
      <p:ext uri="{BB962C8B-B14F-4D97-AF65-F5344CB8AC3E}">
        <p14:creationId xmlns:p14="http://schemas.microsoft.com/office/powerpoint/2010/main" val="26323506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Angelo.iossa@uniroma1.it" TargetMode="External"/><Relationship Id="rId1" Type="http://schemas.openxmlformats.org/officeDocument/2006/relationships/slideLayout" Target="../slideLayouts/slideLayout2.xml"/><Relationship Id="rId5" Type="http://schemas.openxmlformats.org/officeDocument/2006/relationships/image" Target="../media/image3.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 name="Immagine 7"/>
          <p:cNvPicPr>
            <a:picLocks noChangeAspect="1"/>
          </p:cNvPicPr>
          <p:nvPr/>
        </p:nvPicPr>
        <p:blipFill>
          <a:blip r:embed="rId3"/>
          <a:srcRect/>
          <a:stretch>
            <a:fillRect/>
          </a:stretch>
        </p:blipFill>
        <p:spPr>
          <a:xfrm>
            <a:off x="0" y="0"/>
            <a:ext cx="12192000" cy="6858000"/>
          </a:xfrm>
          <a:prstGeom prst="rect">
            <a:avLst/>
          </a:prstGeom>
        </p:spPr>
      </p:pic>
      <p:sp>
        <p:nvSpPr>
          <p:cNvPr id="2" name="Rettangolo 1">
            <a:extLst>
              <a:ext uri="{FF2B5EF4-FFF2-40B4-BE49-F238E27FC236}">
                <a16:creationId xmlns:a16="http://schemas.microsoft.com/office/drawing/2014/main" id="{F76103AC-D5A9-4208-AD0F-13C35E2A688F}"/>
              </a:ext>
            </a:extLst>
          </p:cNvPr>
          <p:cNvSpPr>
            <a:spLocks noGrp="1"/>
          </p:cNvSpPr>
          <p:nvPr/>
        </p:nvSpPr>
        <p:spPr>
          <a:xfrm>
            <a:off x="4791075" y="0"/>
            <a:ext cx="7400925" cy="6858000"/>
          </a:xfrm>
          <a:prstGeom prst="rect">
            <a:avLst/>
          </a:prstGeom>
          <a:solidFill>
            <a:srgbClr val="FFFFFF"/>
          </a:solidFill>
          <a:ln w="9525">
            <a:solidFill>
              <a:srgbClr val="FFFFFF"/>
            </a:solidFill>
            <a:prstDash val="solid"/>
          </a:ln>
        </p:spPr>
        <p:txBody>
          <a:bodyPr/>
          <a:lstStyle/>
          <a:p>
            <a:endParaRPr lang="it-IT"/>
          </a:p>
        </p:txBody>
      </p:sp>
      <p:sp>
        <p:nvSpPr>
          <p:cNvPr id="3" name="Rettangolo 2">
            <a:extLst>
              <a:ext uri="{FF2B5EF4-FFF2-40B4-BE49-F238E27FC236}">
                <a16:creationId xmlns:a16="http://schemas.microsoft.com/office/drawing/2014/main" id="{42BF92CF-F54B-4CA7-9277-7D94AC908638}"/>
              </a:ext>
            </a:extLst>
          </p:cNvPr>
          <p:cNvSpPr>
            <a:spLocks noGrp="1"/>
          </p:cNvSpPr>
          <p:nvPr/>
        </p:nvSpPr>
        <p:spPr>
          <a:xfrm>
            <a:off x="5429250" y="1066800"/>
            <a:ext cx="6000750" cy="1333500"/>
          </a:xfrm>
          <a:prstGeom prst="rect">
            <a:avLst/>
          </a:prstGeom>
          <a:noFill/>
          <a:ln w="0">
            <a:noFill/>
          </a:ln>
        </p:spPr>
        <p:txBody>
          <a:bodyPr anchor="ctr">
            <a:normAutofit/>
          </a:bodyPr>
          <a:lstStyle/>
          <a:p>
            <a:pPr algn="l">
              <a:defRPr sz="3000" b="1">
                <a:solidFill>
                  <a:srgbClr val="132337"/>
                </a:solidFill>
                <a:latin typeface="Bitstream Charter"/>
                <a:ea typeface="Bitstream Charter"/>
                <a:cs typeface="Bitstream Charter"/>
              </a:defRPr>
            </a:pPr>
            <a:r>
              <a:rPr sz="3000" b="1">
                <a:solidFill>
                  <a:srgbClr val="132337"/>
                </a:solidFill>
                <a:latin typeface="Bitstream Charter"/>
                <a:ea typeface="Bitstream Charter"/>
                <a:cs typeface="Bitstream Charter"/>
              </a:rPr>
              <a:t>AFFIDABILITÀ DEI</a:t>
            </a:r>
          </a:p>
          <a:p>
            <a:pPr algn="l">
              <a:defRPr sz="3000" b="1">
                <a:solidFill>
                  <a:srgbClr val="132337"/>
                </a:solidFill>
                <a:latin typeface="Bitstream Charter"/>
                <a:ea typeface="Bitstream Charter"/>
                <a:cs typeface="Bitstream Charter"/>
              </a:defRPr>
            </a:pPr>
            <a:r>
              <a:rPr sz="3000" b="1">
                <a:solidFill>
                  <a:srgbClr val="132337"/>
                </a:solidFill>
                <a:latin typeface="Bitstream Charter"/>
                <a:ea typeface="Bitstream Charter"/>
                <a:cs typeface="Bitstream Charter"/>
              </a:rPr>
              <a:t>MODELLI PREDITTIVI</a:t>
            </a:r>
          </a:p>
        </p:txBody>
      </p:sp>
      <p:sp>
        <p:nvSpPr>
          <p:cNvPr id="4" name="Rettangolo 3">
            <a:extLst>
              <a:ext uri="{FF2B5EF4-FFF2-40B4-BE49-F238E27FC236}">
                <a16:creationId xmlns:a16="http://schemas.microsoft.com/office/drawing/2014/main" id="{EE950D77-411F-4ADD-90CA-C57DF93D5789}"/>
              </a:ext>
            </a:extLst>
          </p:cNvPr>
          <p:cNvSpPr>
            <a:spLocks noGrp="1"/>
          </p:cNvSpPr>
          <p:nvPr/>
        </p:nvSpPr>
        <p:spPr>
          <a:xfrm>
            <a:off x="5429250" y="2686050"/>
            <a:ext cx="5619750" cy="742950"/>
          </a:xfrm>
          <a:prstGeom prst="rect">
            <a:avLst/>
          </a:prstGeom>
          <a:noFill/>
          <a:ln w="0">
            <a:noFill/>
          </a:ln>
        </p:spPr>
        <p:txBody>
          <a:bodyPr anchor="ctr">
            <a:normAutofit/>
          </a:bodyPr>
          <a:lstStyle/>
          <a:p>
            <a:pPr algn="l">
              <a:defRPr sz="1875" b="0">
                <a:solidFill>
                  <a:srgbClr val="1478B8"/>
                </a:solidFill>
                <a:latin typeface="Bitstream Charter"/>
                <a:ea typeface="Bitstream Charter"/>
                <a:cs typeface="Bitstream Charter"/>
              </a:defRPr>
            </a:pPr>
            <a:r>
              <a:rPr sz="1875" b="0">
                <a:solidFill>
                  <a:srgbClr val="1478B8"/>
                </a:solidFill>
                <a:latin typeface="Bitstream Charter"/>
                <a:ea typeface="Bitstream Charter"/>
                <a:cs typeface="Bitstream Charter"/>
              </a:rPr>
              <a:t>Outcome, decision making</a:t>
            </a:r>
          </a:p>
          <a:p>
            <a:pPr algn="l">
              <a:defRPr sz="1875" b="0">
                <a:solidFill>
                  <a:srgbClr val="1478B8"/>
                </a:solidFill>
                <a:latin typeface="Bitstream Charter"/>
                <a:ea typeface="Bitstream Charter"/>
                <a:cs typeface="Bitstream Charter"/>
              </a:defRPr>
            </a:pPr>
            <a:r>
              <a:rPr sz="1875" b="0">
                <a:solidFill>
                  <a:srgbClr val="1478B8"/>
                </a:solidFill>
                <a:latin typeface="Bitstream Charter"/>
                <a:ea typeface="Bitstream Charter"/>
                <a:cs typeface="Bitstream Charter"/>
              </a:rPr>
              <a:t>e prevenzione dei rischi</a:t>
            </a:r>
          </a:p>
        </p:txBody>
      </p:sp>
      <p:sp>
        <p:nvSpPr>
          <p:cNvPr id="5" name="Rettangolo 4">
            <a:extLst>
              <a:ext uri="{FF2B5EF4-FFF2-40B4-BE49-F238E27FC236}">
                <a16:creationId xmlns:a16="http://schemas.microsoft.com/office/drawing/2014/main" id="{E3EB3195-6A5A-44A4-9297-679AD389E7D3}"/>
              </a:ext>
            </a:extLst>
          </p:cNvPr>
          <p:cNvSpPr>
            <a:spLocks noGrp="1"/>
          </p:cNvSpPr>
          <p:nvPr/>
        </p:nvSpPr>
        <p:spPr>
          <a:xfrm>
            <a:off x="5429250" y="3733800"/>
            <a:ext cx="1333500" cy="47625"/>
          </a:xfrm>
          <a:prstGeom prst="rect">
            <a:avLst/>
          </a:prstGeom>
          <a:solidFill>
            <a:srgbClr val="F45B61"/>
          </a:solidFill>
          <a:ln w="9525">
            <a:solidFill>
              <a:srgbClr val="F45B61"/>
            </a:solidFill>
            <a:prstDash val="solid"/>
          </a:ln>
        </p:spPr>
        <p:txBody>
          <a:bodyPr/>
          <a:lstStyle/>
          <a:p>
            <a:endParaRPr lang="it-IT"/>
          </a:p>
        </p:txBody>
      </p:sp>
      <p:sp>
        <p:nvSpPr>
          <p:cNvPr id="6" name="Rettangolo 5">
            <a:extLst>
              <a:ext uri="{FF2B5EF4-FFF2-40B4-BE49-F238E27FC236}">
                <a16:creationId xmlns:a16="http://schemas.microsoft.com/office/drawing/2014/main" id="{25EFD8DC-0DFD-47E6-BA99-E03EC41A0EBE}"/>
              </a:ext>
            </a:extLst>
          </p:cNvPr>
          <p:cNvSpPr>
            <a:spLocks noGrp="1"/>
          </p:cNvSpPr>
          <p:nvPr/>
        </p:nvSpPr>
        <p:spPr>
          <a:xfrm>
            <a:off x="5429250" y="4048125"/>
            <a:ext cx="4000500" cy="34290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Angelo Iossa</a:t>
            </a:r>
          </a:p>
        </p:txBody>
      </p:sp>
      <p:sp>
        <p:nvSpPr>
          <p:cNvPr id="7" name="Rettangolo 6">
            <a:extLst>
              <a:ext uri="{FF2B5EF4-FFF2-40B4-BE49-F238E27FC236}">
                <a16:creationId xmlns:a16="http://schemas.microsoft.com/office/drawing/2014/main" id="{09DD4CEF-372C-47D8-A03F-2BAB590B45D2}"/>
              </a:ext>
            </a:extLst>
          </p:cNvPr>
          <p:cNvSpPr>
            <a:spLocks noGrp="1"/>
          </p:cNvSpPr>
          <p:nvPr/>
        </p:nvSpPr>
        <p:spPr>
          <a:xfrm>
            <a:off x="5429250" y="4667250"/>
            <a:ext cx="5619750" cy="590550"/>
          </a:xfrm>
          <a:prstGeom prst="rect">
            <a:avLst/>
          </a:prstGeom>
          <a:noFill/>
          <a:ln w="0">
            <a:noFill/>
          </a:ln>
        </p:spPr>
        <p:txBody>
          <a:bodyPr anchor="ctr">
            <a:normAutofit/>
          </a:bodyPr>
          <a:lstStyle/>
          <a:p>
            <a:pPr algn="l">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Sabato 19 settembre · 11:30–12:00</a:t>
            </a:r>
          </a:p>
          <a:p>
            <a:pPr algn="l">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Auditorium Building 1 · Sessione 11</a:t>
            </a:r>
          </a:p>
        </p:txBody>
      </p:sp>
    </p:spTree>
    <p:extLst>
      <p:ext uri="{BB962C8B-B14F-4D97-AF65-F5344CB8AC3E}">
        <p14:creationId xmlns:p14="http://schemas.microsoft.com/office/powerpoint/2010/main" val="1239886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ttangolo 17">
            <a:extLst>
              <a:ext uri="{FF2B5EF4-FFF2-40B4-BE49-F238E27FC236}">
                <a16:creationId xmlns:a16="http://schemas.microsoft.com/office/drawing/2014/main" id="{31E62DE4-5D5E-4C20-A4D2-D33633AB2110}"/>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CASO CLINICO</a:t>
            </a:r>
          </a:p>
        </p:txBody>
      </p:sp>
      <p:sp>
        <p:nvSpPr>
          <p:cNvPr id="2" name="Rettangolo 1">
            <a:extLst>
              <a:ext uri="{FF2B5EF4-FFF2-40B4-BE49-F238E27FC236}">
                <a16:creationId xmlns:a16="http://schemas.microsoft.com/office/drawing/2014/main" id="{AADC4AB9-CD3F-4E52-9FC9-B8679168F884}"/>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Un paziente, quattro opzioni</a:t>
            </a:r>
          </a:p>
        </p:txBody>
      </p:sp>
      <p:sp>
        <p:nvSpPr>
          <p:cNvPr id="3" name="Rettangolo 2">
            <a:extLst>
              <a:ext uri="{FF2B5EF4-FFF2-40B4-BE49-F238E27FC236}">
                <a16:creationId xmlns:a16="http://schemas.microsoft.com/office/drawing/2014/main" id="{106AE23A-846F-4D83-8FD3-9CB4D674F67B}"/>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73E7BA2B-F6C0-415A-A219-A275FE0F960B}"/>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C64412F8-D6E4-4A63-AF58-582388424FCF}"/>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02</a:t>
            </a:r>
          </a:p>
        </p:txBody>
      </p:sp>
      <p:sp>
        <p:nvSpPr>
          <p:cNvPr id="6" name="Rettangolo con angoli arrotondati 5">
            <a:extLst>
              <a:ext uri="{FF2B5EF4-FFF2-40B4-BE49-F238E27FC236}">
                <a16:creationId xmlns:a16="http://schemas.microsoft.com/office/drawing/2014/main" id="{CDB804BD-0130-4D92-97D3-100D5FA9FB83}"/>
              </a:ext>
            </a:extLst>
          </p:cNvPr>
          <p:cNvSpPr>
            <a:spLocks noGrp="1"/>
          </p:cNvSpPr>
          <p:nvPr/>
        </p:nvSpPr>
        <p:spPr>
          <a:xfrm>
            <a:off x="609600" y="1571625"/>
            <a:ext cx="10668000" cy="533400"/>
          </a:xfrm>
          <a:prstGeom prst="roundRect">
            <a:avLst>
              <a:gd name="adj" fmla="val 14286"/>
            </a:avLst>
          </a:prstGeom>
          <a:solidFill>
            <a:srgbClr val="071525"/>
          </a:solidFill>
          <a:ln w="9525">
            <a:solidFill>
              <a:srgbClr val="071525"/>
            </a:solidFill>
            <a:prstDash val="solid"/>
          </a:ln>
        </p:spPr>
        <p:txBody>
          <a:bodyPr/>
          <a:lstStyle/>
          <a:p>
            <a:endParaRPr lang="it-IT"/>
          </a:p>
        </p:txBody>
      </p:sp>
      <p:sp>
        <p:nvSpPr>
          <p:cNvPr id="7" name="Rettangolo 6">
            <a:extLst>
              <a:ext uri="{FF2B5EF4-FFF2-40B4-BE49-F238E27FC236}">
                <a16:creationId xmlns:a16="http://schemas.microsoft.com/office/drawing/2014/main" id="{0C6D3B61-7496-448B-8270-EC646C76E04F}"/>
              </a:ext>
            </a:extLst>
          </p:cNvPr>
          <p:cNvSpPr>
            <a:spLocks noGrp="1"/>
          </p:cNvSpPr>
          <p:nvPr/>
        </p:nvSpPr>
        <p:spPr>
          <a:xfrm>
            <a:off x="800100" y="1657350"/>
            <a:ext cx="10287000" cy="36195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48 anni · BMI 52 · T2D · GERD · ernia iatale · sweet eater</a:t>
            </a:r>
          </a:p>
        </p:txBody>
      </p:sp>
      <p:sp>
        <p:nvSpPr>
          <p:cNvPr id="8" name="Rettangolo 7">
            <a:extLst>
              <a:ext uri="{FF2B5EF4-FFF2-40B4-BE49-F238E27FC236}">
                <a16:creationId xmlns:a16="http://schemas.microsoft.com/office/drawing/2014/main" id="{28D747E4-BAED-4C3E-89FE-2514311D0407}"/>
              </a:ext>
            </a:extLst>
          </p:cNvPr>
          <p:cNvSpPr>
            <a:spLocks noGrp="1"/>
          </p:cNvSpPr>
          <p:nvPr/>
        </p:nvSpPr>
        <p:spPr>
          <a:xfrm>
            <a:off x="704850" y="2762250"/>
            <a:ext cx="2286000" cy="571500"/>
          </a:xfrm>
          <a:prstGeom prst="rect">
            <a:avLst/>
          </a:prstGeom>
          <a:noFill/>
          <a:ln w="0">
            <a:noFill/>
          </a:ln>
        </p:spPr>
        <p:txBody>
          <a:bodyPr anchor="ctr">
            <a:normAutofit/>
          </a:bodyPr>
          <a:lstStyle/>
          <a:p>
            <a:pPr algn="ctr">
              <a:defRPr sz="2550" b="1">
                <a:solidFill>
                  <a:srgbClr val="00A7E1"/>
                </a:solidFill>
                <a:latin typeface="Bitstream Charter"/>
                <a:ea typeface="Bitstream Charter"/>
                <a:cs typeface="Bitstream Charter"/>
              </a:defRPr>
            </a:pPr>
            <a:r>
              <a:rPr sz="2550" b="1">
                <a:solidFill>
                  <a:srgbClr val="00A7E1"/>
                </a:solidFill>
                <a:latin typeface="Bitstream Charter"/>
                <a:ea typeface="Bitstream Charter"/>
                <a:cs typeface="Bitstream Charter"/>
              </a:rPr>
              <a:t>RYGB</a:t>
            </a:r>
          </a:p>
        </p:txBody>
      </p:sp>
      <p:sp>
        <p:nvSpPr>
          <p:cNvPr id="9" name="Rettangolo 8">
            <a:extLst>
              <a:ext uri="{FF2B5EF4-FFF2-40B4-BE49-F238E27FC236}">
                <a16:creationId xmlns:a16="http://schemas.microsoft.com/office/drawing/2014/main" id="{D040DB0F-BEA3-49D7-9257-BFD978764767}"/>
              </a:ext>
            </a:extLst>
          </p:cNvPr>
          <p:cNvSpPr>
            <a:spLocks noGrp="1"/>
          </p:cNvSpPr>
          <p:nvPr/>
        </p:nvSpPr>
        <p:spPr>
          <a:xfrm>
            <a:off x="704850" y="3381375"/>
            <a:ext cx="228600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metabolico e anti-reflusso</a:t>
            </a:r>
          </a:p>
        </p:txBody>
      </p:sp>
      <p:sp>
        <p:nvSpPr>
          <p:cNvPr id="10" name="Rettangolo 9">
            <a:extLst>
              <a:ext uri="{FF2B5EF4-FFF2-40B4-BE49-F238E27FC236}">
                <a16:creationId xmlns:a16="http://schemas.microsoft.com/office/drawing/2014/main" id="{C808DAE9-132D-49E2-A691-B711A214CDC0}"/>
              </a:ext>
            </a:extLst>
          </p:cNvPr>
          <p:cNvSpPr>
            <a:spLocks noGrp="1"/>
          </p:cNvSpPr>
          <p:nvPr/>
        </p:nvSpPr>
        <p:spPr>
          <a:xfrm>
            <a:off x="3390900" y="2762250"/>
            <a:ext cx="2286000" cy="571500"/>
          </a:xfrm>
          <a:prstGeom prst="rect">
            <a:avLst/>
          </a:prstGeom>
          <a:noFill/>
          <a:ln w="0">
            <a:noFill/>
          </a:ln>
        </p:spPr>
        <p:txBody>
          <a:bodyPr anchor="ctr">
            <a:normAutofit/>
          </a:bodyPr>
          <a:lstStyle/>
          <a:p>
            <a:pPr algn="ctr">
              <a:defRPr sz="2550" b="1">
                <a:solidFill>
                  <a:srgbClr val="132337"/>
                </a:solidFill>
                <a:latin typeface="Bitstream Charter"/>
                <a:ea typeface="Bitstream Charter"/>
                <a:cs typeface="Bitstream Charter"/>
              </a:defRPr>
            </a:pPr>
            <a:r>
              <a:rPr sz="2550" b="1">
                <a:solidFill>
                  <a:srgbClr val="132337"/>
                </a:solidFill>
                <a:latin typeface="Bitstream Charter"/>
                <a:ea typeface="Bitstream Charter"/>
                <a:cs typeface="Bitstream Charter"/>
              </a:rPr>
              <a:t>SADI-S</a:t>
            </a:r>
          </a:p>
        </p:txBody>
      </p:sp>
      <p:sp>
        <p:nvSpPr>
          <p:cNvPr id="11" name="Rettangolo 10">
            <a:extLst>
              <a:ext uri="{FF2B5EF4-FFF2-40B4-BE49-F238E27FC236}">
                <a16:creationId xmlns:a16="http://schemas.microsoft.com/office/drawing/2014/main" id="{F88EEE6E-A798-4B82-916F-4718AAFAF647}"/>
              </a:ext>
            </a:extLst>
          </p:cNvPr>
          <p:cNvSpPr>
            <a:spLocks noGrp="1"/>
          </p:cNvSpPr>
          <p:nvPr/>
        </p:nvSpPr>
        <p:spPr>
          <a:xfrm>
            <a:off x="3390900" y="3381375"/>
            <a:ext cx="228600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potenza ponderale</a:t>
            </a:r>
          </a:p>
        </p:txBody>
      </p:sp>
      <p:sp>
        <p:nvSpPr>
          <p:cNvPr id="12" name="Rettangolo 11">
            <a:extLst>
              <a:ext uri="{FF2B5EF4-FFF2-40B4-BE49-F238E27FC236}">
                <a16:creationId xmlns:a16="http://schemas.microsoft.com/office/drawing/2014/main" id="{114AF815-DC9A-4D69-AE86-1F06307100F3}"/>
              </a:ext>
            </a:extLst>
          </p:cNvPr>
          <p:cNvSpPr>
            <a:spLocks noGrp="1"/>
          </p:cNvSpPr>
          <p:nvPr/>
        </p:nvSpPr>
        <p:spPr>
          <a:xfrm>
            <a:off x="6076950" y="2762250"/>
            <a:ext cx="2286000" cy="571500"/>
          </a:xfrm>
          <a:prstGeom prst="rect">
            <a:avLst/>
          </a:prstGeom>
          <a:noFill/>
          <a:ln w="0">
            <a:noFill/>
          </a:ln>
        </p:spPr>
        <p:txBody>
          <a:bodyPr anchor="ctr">
            <a:normAutofit/>
          </a:bodyPr>
          <a:lstStyle/>
          <a:p>
            <a:pPr algn="ctr">
              <a:defRPr sz="2550" b="1">
                <a:solidFill>
                  <a:srgbClr val="132337"/>
                </a:solidFill>
                <a:latin typeface="Bitstream Charter"/>
                <a:ea typeface="Bitstream Charter"/>
                <a:cs typeface="Bitstream Charter"/>
              </a:defRPr>
            </a:pPr>
            <a:r>
              <a:rPr sz="2550" b="1">
                <a:solidFill>
                  <a:srgbClr val="132337"/>
                </a:solidFill>
                <a:latin typeface="Bitstream Charter"/>
                <a:ea typeface="Bitstream Charter"/>
                <a:cs typeface="Bitstream Charter"/>
              </a:rPr>
              <a:t>SG</a:t>
            </a:r>
          </a:p>
        </p:txBody>
      </p:sp>
      <p:sp>
        <p:nvSpPr>
          <p:cNvPr id="13" name="Rettangolo 12">
            <a:extLst>
              <a:ext uri="{FF2B5EF4-FFF2-40B4-BE49-F238E27FC236}">
                <a16:creationId xmlns:a16="http://schemas.microsoft.com/office/drawing/2014/main" id="{B01A8B7F-9B55-417E-924B-478A936EAE35}"/>
              </a:ext>
            </a:extLst>
          </p:cNvPr>
          <p:cNvSpPr>
            <a:spLocks noGrp="1"/>
          </p:cNvSpPr>
          <p:nvPr/>
        </p:nvSpPr>
        <p:spPr>
          <a:xfrm>
            <a:off x="6076950" y="3381375"/>
            <a:ext cx="228600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semplice ma reflusso</a:t>
            </a:r>
          </a:p>
        </p:txBody>
      </p:sp>
      <p:sp>
        <p:nvSpPr>
          <p:cNvPr id="14" name="Rettangolo 13">
            <a:extLst>
              <a:ext uri="{FF2B5EF4-FFF2-40B4-BE49-F238E27FC236}">
                <a16:creationId xmlns:a16="http://schemas.microsoft.com/office/drawing/2014/main" id="{69778DD3-CEC3-4DF9-BA27-8E8E0423B2F9}"/>
              </a:ext>
            </a:extLst>
          </p:cNvPr>
          <p:cNvSpPr>
            <a:spLocks noGrp="1"/>
          </p:cNvSpPr>
          <p:nvPr/>
        </p:nvSpPr>
        <p:spPr>
          <a:xfrm>
            <a:off x="8763000" y="2762250"/>
            <a:ext cx="2286000" cy="571500"/>
          </a:xfrm>
          <a:prstGeom prst="rect">
            <a:avLst/>
          </a:prstGeom>
          <a:noFill/>
          <a:ln w="0">
            <a:noFill/>
          </a:ln>
        </p:spPr>
        <p:txBody>
          <a:bodyPr anchor="ctr">
            <a:normAutofit/>
          </a:bodyPr>
          <a:lstStyle/>
          <a:p>
            <a:pPr algn="ctr">
              <a:defRPr sz="2550" b="1">
                <a:solidFill>
                  <a:srgbClr val="132337"/>
                </a:solidFill>
                <a:latin typeface="Bitstream Charter"/>
                <a:ea typeface="Bitstream Charter"/>
                <a:cs typeface="Bitstream Charter"/>
              </a:defRPr>
            </a:pPr>
            <a:r>
              <a:rPr sz="2550" b="1">
                <a:solidFill>
                  <a:srgbClr val="132337"/>
                </a:solidFill>
                <a:latin typeface="Bitstream Charter"/>
                <a:ea typeface="Bitstream Charter"/>
                <a:cs typeface="Bitstream Charter"/>
              </a:rPr>
              <a:t>OAGB</a:t>
            </a:r>
          </a:p>
        </p:txBody>
      </p:sp>
      <p:sp>
        <p:nvSpPr>
          <p:cNvPr id="15" name="Rettangolo 14">
            <a:extLst>
              <a:ext uri="{FF2B5EF4-FFF2-40B4-BE49-F238E27FC236}">
                <a16:creationId xmlns:a16="http://schemas.microsoft.com/office/drawing/2014/main" id="{B91B9AC8-F30C-45D1-A174-F4DC4FD5ECAE}"/>
              </a:ext>
            </a:extLst>
          </p:cNvPr>
          <p:cNvSpPr>
            <a:spLocks noGrp="1"/>
          </p:cNvSpPr>
          <p:nvPr/>
        </p:nvSpPr>
        <p:spPr>
          <a:xfrm>
            <a:off x="8763000" y="3381375"/>
            <a:ext cx="228600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efficace ma bile reflux</a:t>
            </a:r>
          </a:p>
        </p:txBody>
      </p:sp>
      <p:sp>
        <p:nvSpPr>
          <p:cNvPr id="16" name="Rettangolo 15">
            <a:extLst>
              <a:ext uri="{FF2B5EF4-FFF2-40B4-BE49-F238E27FC236}">
                <a16:creationId xmlns:a16="http://schemas.microsoft.com/office/drawing/2014/main" id="{F61EF03B-B54B-4833-8093-92975E4456F6}"/>
              </a:ext>
            </a:extLst>
          </p:cNvPr>
          <p:cNvSpPr>
            <a:spLocks noGrp="1"/>
          </p:cNvSpPr>
          <p:nvPr/>
        </p:nvSpPr>
        <p:spPr>
          <a:xfrm>
            <a:off x="2190750" y="4762500"/>
            <a:ext cx="7810500" cy="619125"/>
          </a:xfrm>
          <a:prstGeom prst="rect">
            <a:avLst/>
          </a:prstGeom>
          <a:noFill/>
          <a:ln w="0">
            <a:noFill/>
          </a:ln>
        </p:spPr>
        <p:txBody>
          <a:bodyPr anchor="ctr">
            <a:normAutofit/>
          </a:bodyPr>
          <a:lstStyle/>
          <a:p>
            <a:pPr algn="ctr">
              <a:defRPr sz="2625" b="1">
                <a:solidFill>
                  <a:srgbClr val="F45B61"/>
                </a:solidFill>
                <a:latin typeface="Bitstream Charter"/>
                <a:ea typeface="Bitstream Charter"/>
                <a:cs typeface="Bitstream Charter"/>
              </a:defRPr>
            </a:pPr>
            <a:r>
              <a:rPr sz="2625" b="1">
                <a:solidFill>
                  <a:srgbClr val="F45B61"/>
                </a:solidFill>
                <a:latin typeface="Bitstream Charter"/>
                <a:ea typeface="Bitstream Charter"/>
                <a:cs typeface="Bitstream Charter"/>
              </a:rPr>
              <a:t>Quale procedura scegliereste?</a:t>
            </a:r>
          </a:p>
        </p:txBody>
      </p:sp>
      <p:sp>
        <p:nvSpPr>
          <p:cNvPr id="17" name="Rettangolo 16">
            <a:extLst>
              <a:ext uri="{FF2B5EF4-FFF2-40B4-BE49-F238E27FC236}">
                <a16:creationId xmlns:a16="http://schemas.microsoft.com/office/drawing/2014/main" id="{0D5BB309-D5B3-4C86-870F-D81C66E2E9ED}"/>
              </a:ext>
            </a:extLst>
          </p:cNvPr>
          <p:cNvSpPr>
            <a:spLocks noGrp="1"/>
          </p:cNvSpPr>
          <p:nvPr/>
        </p:nvSpPr>
        <p:spPr>
          <a:xfrm>
            <a:off x="2000250" y="5476875"/>
            <a:ext cx="8191500" cy="361950"/>
          </a:xfrm>
          <a:prstGeom prst="rect">
            <a:avLst/>
          </a:prstGeom>
          <a:noFill/>
          <a:ln w="0">
            <a:noFill/>
          </a:ln>
        </p:spPr>
        <p:txBody>
          <a:bodyPr anchor="ctr">
            <a:normAutofit/>
          </a:bodyPr>
          <a:lstStyle/>
          <a:p>
            <a:pPr algn="ctr">
              <a:defRPr sz="1425" b="0">
                <a:solidFill>
                  <a:srgbClr val="657386"/>
                </a:solidFill>
                <a:latin typeface="Bitstream Charter"/>
                <a:ea typeface="Bitstream Charter"/>
                <a:cs typeface="Bitstream Charter"/>
              </a:defRPr>
            </a:pPr>
            <a:r>
              <a:rPr sz="1425" b="0">
                <a:solidFill>
                  <a:srgbClr val="657386"/>
                </a:solidFill>
                <a:latin typeface="Bitstream Charter"/>
                <a:ea typeface="Bitstream Charter"/>
                <a:cs typeface="Bitstream Charter"/>
              </a:rPr>
              <a:t>Non rispondiamo ancora. Torneremo sul caso dopo aver valutato le prove.</a:t>
            </a:r>
          </a:p>
        </p:txBody>
      </p:sp>
    </p:spTree>
    <p:extLst>
      <p:ext uri="{BB962C8B-B14F-4D97-AF65-F5344CB8AC3E}">
        <p14:creationId xmlns:p14="http://schemas.microsoft.com/office/powerpoint/2010/main" val="917926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71525"/>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BBD6F05A-E85C-43F1-AB5C-75235BDD4D95}"/>
              </a:ext>
            </a:extLst>
          </p:cNvPr>
          <p:cNvSpPr>
            <a:spLocks noGrp="1"/>
          </p:cNvSpPr>
          <p:nvPr/>
        </p:nvSpPr>
        <p:spPr>
          <a:xfrm>
            <a:off x="685800" y="590550"/>
            <a:ext cx="4762500" cy="238125"/>
          </a:xfrm>
          <a:prstGeom prst="rect">
            <a:avLst/>
          </a:prstGeom>
          <a:noFill/>
          <a:ln w="0">
            <a:noFill/>
          </a:ln>
        </p:spPr>
        <p:txBody>
          <a:bodyPr anchor="ctr">
            <a:normAutofit fontScale="98718"/>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VOTAZIONE 1</a:t>
            </a:r>
          </a:p>
        </p:txBody>
      </p:sp>
      <p:sp>
        <p:nvSpPr>
          <p:cNvPr id="2" name="Rettangolo 1">
            <a:extLst>
              <a:ext uri="{FF2B5EF4-FFF2-40B4-BE49-F238E27FC236}">
                <a16:creationId xmlns:a16="http://schemas.microsoft.com/office/drawing/2014/main" id="{88210A46-EAB3-4D11-80E4-EF8D9F047B87}"/>
              </a:ext>
            </a:extLst>
          </p:cNvPr>
          <p:cNvSpPr>
            <a:spLocks noGrp="1"/>
          </p:cNvSpPr>
          <p:nvPr/>
        </p:nvSpPr>
        <p:spPr>
          <a:xfrm>
            <a:off x="685800" y="1257300"/>
            <a:ext cx="10287000" cy="1428750"/>
          </a:xfrm>
          <a:prstGeom prst="rect">
            <a:avLst/>
          </a:prstGeom>
          <a:noFill/>
          <a:ln w="0">
            <a:noFill/>
          </a:ln>
        </p:spPr>
        <p:txBody>
          <a:bodyPr anchor="ctr">
            <a:normAutofit/>
          </a:bodyPr>
          <a:lstStyle/>
          <a:p>
            <a:pPr algn="l">
              <a:defRPr sz="3150" b="1">
                <a:solidFill>
                  <a:srgbClr val="FFFFFF"/>
                </a:solidFill>
                <a:latin typeface="Bitstream Charter"/>
                <a:ea typeface="Bitstream Charter"/>
                <a:cs typeface="Bitstream Charter"/>
              </a:defRPr>
            </a:pPr>
            <a:r>
              <a:rPr sz="3150" b="1">
                <a:solidFill>
                  <a:srgbClr val="FFFFFF"/>
                </a:solidFill>
                <a:latin typeface="Bitstream Charter"/>
                <a:ea typeface="Bitstream Charter"/>
                <a:cs typeface="Bitstream Charter"/>
              </a:rPr>
              <a:t>Una AUC superiore a 0,80 dimostra che il modello migliora gli outcome?</a:t>
            </a:r>
          </a:p>
        </p:txBody>
      </p:sp>
      <p:sp>
        <p:nvSpPr>
          <p:cNvPr id="3" name="Rettangolo con angoli arrotondati 2">
            <a:extLst>
              <a:ext uri="{FF2B5EF4-FFF2-40B4-BE49-F238E27FC236}">
                <a16:creationId xmlns:a16="http://schemas.microsoft.com/office/drawing/2014/main" id="{CDF6E1AB-C15E-4B6E-B44B-8DEC1A27E5EA}"/>
              </a:ext>
            </a:extLst>
          </p:cNvPr>
          <p:cNvSpPr>
            <a:spLocks noGrp="1"/>
          </p:cNvSpPr>
          <p:nvPr/>
        </p:nvSpPr>
        <p:spPr>
          <a:xfrm>
            <a:off x="68580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4" name="Rettangolo 3">
            <a:extLst>
              <a:ext uri="{FF2B5EF4-FFF2-40B4-BE49-F238E27FC236}">
                <a16:creationId xmlns:a16="http://schemas.microsoft.com/office/drawing/2014/main" id="{F4D57094-F7BF-4C42-94F1-57C0DAEDFD3D}"/>
              </a:ext>
            </a:extLst>
          </p:cNvPr>
          <p:cNvSpPr>
            <a:spLocks noGrp="1"/>
          </p:cNvSpPr>
          <p:nvPr/>
        </p:nvSpPr>
        <p:spPr>
          <a:xfrm>
            <a:off x="8382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SÌ</a:t>
            </a:r>
          </a:p>
        </p:txBody>
      </p:sp>
      <p:sp>
        <p:nvSpPr>
          <p:cNvPr id="5" name="Rettangolo con angoli arrotondati 4">
            <a:extLst>
              <a:ext uri="{FF2B5EF4-FFF2-40B4-BE49-F238E27FC236}">
                <a16:creationId xmlns:a16="http://schemas.microsoft.com/office/drawing/2014/main" id="{BAD0C48D-8BEA-436F-BF38-7288011BDAC9}"/>
              </a:ext>
            </a:extLst>
          </p:cNvPr>
          <p:cNvSpPr>
            <a:spLocks noGrp="1"/>
          </p:cNvSpPr>
          <p:nvPr/>
        </p:nvSpPr>
        <p:spPr>
          <a:xfrm>
            <a:off x="344805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6" name="Rettangolo 5">
            <a:extLst>
              <a:ext uri="{FF2B5EF4-FFF2-40B4-BE49-F238E27FC236}">
                <a16:creationId xmlns:a16="http://schemas.microsoft.com/office/drawing/2014/main" id="{C9D93141-46A4-496F-B05B-787CB2BB7326}"/>
              </a:ext>
            </a:extLst>
          </p:cNvPr>
          <p:cNvSpPr>
            <a:spLocks noGrp="1"/>
          </p:cNvSpPr>
          <p:nvPr/>
        </p:nvSpPr>
        <p:spPr>
          <a:xfrm>
            <a:off x="360045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PROBABILMENTE</a:t>
            </a:r>
          </a:p>
        </p:txBody>
      </p:sp>
      <p:sp>
        <p:nvSpPr>
          <p:cNvPr id="7" name="Rettangolo con angoli arrotondati 6">
            <a:extLst>
              <a:ext uri="{FF2B5EF4-FFF2-40B4-BE49-F238E27FC236}">
                <a16:creationId xmlns:a16="http://schemas.microsoft.com/office/drawing/2014/main" id="{B36B14FF-2BA7-43B1-90F5-D1FE87E677FE}"/>
              </a:ext>
            </a:extLst>
          </p:cNvPr>
          <p:cNvSpPr>
            <a:spLocks noGrp="1"/>
          </p:cNvSpPr>
          <p:nvPr/>
        </p:nvSpPr>
        <p:spPr>
          <a:xfrm>
            <a:off x="6210300" y="3429000"/>
            <a:ext cx="2381250" cy="914400"/>
          </a:xfrm>
          <a:prstGeom prst="roundRect">
            <a:avLst>
              <a:gd name="adj" fmla="val 8333"/>
            </a:avLst>
          </a:prstGeom>
          <a:solidFill>
            <a:srgbClr val="F45B61"/>
          </a:solidFill>
          <a:ln w="9525">
            <a:solidFill>
              <a:srgbClr val="F45B61"/>
            </a:solidFill>
            <a:prstDash val="solid"/>
          </a:ln>
        </p:spPr>
        <p:txBody>
          <a:bodyPr/>
          <a:lstStyle/>
          <a:p>
            <a:endParaRPr lang="it-IT"/>
          </a:p>
        </p:txBody>
      </p:sp>
      <p:sp>
        <p:nvSpPr>
          <p:cNvPr id="8" name="Rettangolo 7">
            <a:extLst>
              <a:ext uri="{FF2B5EF4-FFF2-40B4-BE49-F238E27FC236}">
                <a16:creationId xmlns:a16="http://schemas.microsoft.com/office/drawing/2014/main" id="{8DF5E2B9-EAD4-443F-BFED-0E37178BF2F3}"/>
              </a:ext>
            </a:extLst>
          </p:cNvPr>
          <p:cNvSpPr>
            <a:spLocks noGrp="1"/>
          </p:cNvSpPr>
          <p:nvPr/>
        </p:nvSpPr>
        <p:spPr>
          <a:xfrm>
            <a:off x="63627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NO</a:t>
            </a:r>
          </a:p>
        </p:txBody>
      </p:sp>
      <p:sp>
        <p:nvSpPr>
          <p:cNvPr id="9" name="Rettangolo 8">
            <a:extLst>
              <a:ext uri="{FF2B5EF4-FFF2-40B4-BE49-F238E27FC236}">
                <a16:creationId xmlns:a16="http://schemas.microsoft.com/office/drawing/2014/main" id="{29352C30-97D7-488C-B50B-5AD5934234EA}"/>
              </a:ext>
            </a:extLst>
          </p:cNvPr>
          <p:cNvSpPr>
            <a:spLocks noGrp="1"/>
          </p:cNvSpPr>
          <p:nvPr/>
        </p:nvSpPr>
        <p:spPr>
          <a:xfrm>
            <a:off x="685800" y="5810250"/>
            <a:ext cx="4000500" cy="228600"/>
          </a:xfrm>
          <a:prstGeom prst="rect">
            <a:avLst/>
          </a:prstGeom>
          <a:noFill/>
          <a:ln w="0">
            <a:noFill/>
          </a:ln>
        </p:spPr>
        <p:txBody>
          <a:bodyPr anchor="ctr">
            <a:normAutofit fontScale="85714"/>
          </a:bodyPr>
          <a:lstStyle/>
          <a:p>
            <a:pPr algn="l">
              <a:defRPr sz="1050" b="0">
                <a:solidFill>
                  <a:srgbClr val="A9BDCD"/>
                </a:solidFill>
                <a:latin typeface="Bitstream Charter"/>
                <a:ea typeface="Bitstream Charter"/>
                <a:cs typeface="Bitstream Charter"/>
              </a:defRPr>
            </a:pPr>
            <a:r>
              <a:rPr sz="1050" b="0">
                <a:solidFill>
                  <a:srgbClr val="A9BDCD"/>
                </a:solidFill>
                <a:latin typeface="Bitstream Charter"/>
                <a:ea typeface="Bitstream Charter"/>
                <a:cs typeface="Bitstream Charter"/>
              </a:rPr>
              <a:t>Risposta dalla sala · 10 secondi</a:t>
            </a:r>
          </a:p>
        </p:txBody>
      </p:sp>
    </p:spTree>
    <p:extLst>
      <p:ext uri="{BB962C8B-B14F-4D97-AF65-F5344CB8AC3E}">
        <p14:creationId xmlns:p14="http://schemas.microsoft.com/office/powerpoint/2010/main" val="122957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ttangolo 18">
            <a:extLst>
              <a:ext uri="{FF2B5EF4-FFF2-40B4-BE49-F238E27FC236}">
                <a16:creationId xmlns:a16="http://schemas.microsoft.com/office/drawing/2014/main" id="{26F0F337-594F-42B8-9C77-445A4AD4BEBF}"/>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AFFIDABILITÀ E IMPATTO</a:t>
            </a:r>
          </a:p>
        </p:txBody>
      </p:sp>
      <p:sp>
        <p:nvSpPr>
          <p:cNvPr id="2" name="Rettangolo 1">
            <a:extLst>
              <a:ext uri="{FF2B5EF4-FFF2-40B4-BE49-F238E27FC236}">
                <a16:creationId xmlns:a16="http://schemas.microsoft.com/office/drawing/2014/main" id="{76300306-4D8D-4928-886C-7EC49FD19C79}"/>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Dalla previsione all’outcome</a:t>
            </a:r>
          </a:p>
        </p:txBody>
      </p:sp>
      <p:sp>
        <p:nvSpPr>
          <p:cNvPr id="3" name="Rettangolo 2">
            <a:extLst>
              <a:ext uri="{FF2B5EF4-FFF2-40B4-BE49-F238E27FC236}">
                <a16:creationId xmlns:a16="http://schemas.microsoft.com/office/drawing/2014/main" id="{0983C6E5-26A5-418E-A20D-D67CABD551CC}"/>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A549C6FC-EE30-4612-B72C-C285F961520A}"/>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EA4FA56A-7DD1-4E76-8A00-86CDE5126990}"/>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04</a:t>
            </a:r>
          </a:p>
        </p:txBody>
      </p:sp>
      <p:sp>
        <p:nvSpPr>
          <p:cNvPr id="6" name="Rettangolo 5">
            <a:extLst>
              <a:ext uri="{FF2B5EF4-FFF2-40B4-BE49-F238E27FC236}">
                <a16:creationId xmlns:a16="http://schemas.microsoft.com/office/drawing/2014/main" id="{547CB614-258D-479A-A0F5-E3127CA12E03}"/>
              </a:ext>
            </a:extLst>
          </p:cNvPr>
          <p:cNvSpPr>
            <a:spLocks noGrp="1"/>
          </p:cNvSpPr>
          <p:nvPr/>
        </p:nvSpPr>
        <p:spPr>
          <a:xfrm>
            <a:off x="666750" y="1809750"/>
            <a:ext cx="523875" cy="571500"/>
          </a:xfrm>
          <a:prstGeom prst="rect">
            <a:avLst/>
          </a:prstGeom>
          <a:noFill/>
          <a:ln w="0">
            <a:noFill/>
          </a:ln>
        </p:spPr>
        <p:txBody>
          <a:bodyPr anchor="ctr">
            <a:normAutofit/>
          </a:bodyPr>
          <a:lstStyle/>
          <a:p>
            <a:pPr algn="ctr">
              <a:defRPr sz="2250" b="1">
                <a:solidFill>
                  <a:srgbClr val="00A7E1"/>
                </a:solidFill>
                <a:latin typeface="Bitstream Charter"/>
                <a:ea typeface="Bitstream Charter"/>
                <a:cs typeface="Bitstream Charter"/>
              </a:defRPr>
            </a:pPr>
            <a:r>
              <a:rPr sz="2250" b="1">
                <a:solidFill>
                  <a:srgbClr val="00A7E1"/>
                </a:solidFill>
                <a:latin typeface="Bitstream Charter"/>
                <a:ea typeface="Bitstream Charter"/>
                <a:cs typeface="Bitstream Charter"/>
              </a:rPr>
              <a:t>1</a:t>
            </a:r>
          </a:p>
        </p:txBody>
      </p:sp>
      <p:sp>
        <p:nvSpPr>
          <p:cNvPr id="7" name="Rettangolo 6">
            <a:extLst>
              <a:ext uri="{FF2B5EF4-FFF2-40B4-BE49-F238E27FC236}">
                <a16:creationId xmlns:a16="http://schemas.microsoft.com/office/drawing/2014/main" id="{DCB8336C-C275-4CB4-879A-BDE2BE63578B}"/>
              </a:ext>
            </a:extLst>
          </p:cNvPr>
          <p:cNvSpPr>
            <a:spLocks noGrp="1"/>
          </p:cNvSpPr>
          <p:nvPr/>
        </p:nvSpPr>
        <p:spPr>
          <a:xfrm>
            <a:off x="666750" y="2495550"/>
            <a:ext cx="2286000" cy="53340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Stima credibile</a:t>
            </a:r>
          </a:p>
        </p:txBody>
      </p:sp>
      <p:sp>
        <p:nvSpPr>
          <p:cNvPr id="8" name="Rettangolo 7">
            <a:extLst>
              <a:ext uri="{FF2B5EF4-FFF2-40B4-BE49-F238E27FC236}">
                <a16:creationId xmlns:a16="http://schemas.microsoft.com/office/drawing/2014/main" id="{8DDEF3B1-7C09-4E85-BC9D-6750ABF7D11B}"/>
              </a:ext>
            </a:extLst>
          </p:cNvPr>
          <p:cNvSpPr>
            <a:spLocks noGrp="1"/>
          </p:cNvSpPr>
          <p:nvPr/>
        </p:nvSpPr>
        <p:spPr>
          <a:xfrm>
            <a:off x="2933700" y="2076450"/>
            <a:ext cx="428625" cy="28575"/>
          </a:xfrm>
          <a:prstGeom prst="rect">
            <a:avLst/>
          </a:prstGeom>
          <a:solidFill>
            <a:srgbClr val="D9E2EA"/>
          </a:solidFill>
          <a:ln w="9525">
            <a:solidFill>
              <a:srgbClr val="D9E2EA"/>
            </a:solidFill>
            <a:prstDash val="solid"/>
          </a:ln>
        </p:spPr>
        <p:txBody>
          <a:bodyPr/>
          <a:lstStyle/>
          <a:p>
            <a:endParaRPr lang="it-IT"/>
          </a:p>
        </p:txBody>
      </p:sp>
      <p:sp>
        <p:nvSpPr>
          <p:cNvPr id="9" name="Rettangolo 8">
            <a:extLst>
              <a:ext uri="{FF2B5EF4-FFF2-40B4-BE49-F238E27FC236}">
                <a16:creationId xmlns:a16="http://schemas.microsoft.com/office/drawing/2014/main" id="{563F4464-09CF-43E4-8AB9-CE99E0AC154E}"/>
              </a:ext>
            </a:extLst>
          </p:cNvPr>
          <p:cNvSpPr>
            <a:spLocks noGrp="1"/>
          </p:cNvSpPr>
          <p:nvPr/>
        </p:nvSpPr>
        <p:spPr>
          <a:xfrm>
            <a:off x="3476625" y="1809750"/>
            <a:ext cx="523875" cy="571500"/>
          </a:xfrm>
          <a:prstGeom prst="rect">
            <a:avLst/>
          </a:prstGeom>
          <a:noFill/>
          <a:ln w="0">
            <a:noFill/>
          </a:ln>
        </p:spPr>
        <p:txBody>
          <a:bodyPr anchor="ctr">
            <a:normAutofit/>
          </a:bodyPr>
          <a:lstStyle/>
          <a:p>
            <a:pPr algn="ctr">
              <a:defRPr sz="2250" b="1">
                <a:solidFill>
                  <a:srgbClr val="00A7E1"/>
                </a:solidFill>
                <a:latin typeface="Bitstream Charter"/>
                <a:ea typeface="Bitstream Charter"/>
                <a:cs typeface="Bitstream Charter"/>
              </a:defRPr>
            </a:pPr>
            <a:r>
              <a:rPr sz="2250" b="1">
                <a:solidFill>
                  <a:srgbClr val="00A7E1"/>
                </a:solidFill>
                <a:latin typeface="Bitstream Charter"/>
                <a:ea typeface="Bitstream Charter"/>
                <a:cs typeface="Bitstream Charter"/>
              </a:rPr>
              <a:t>2</a:t>
            </a:r>
          </a:p>
        </p:txBody>
      </p:sp>
      <p:sp>
        <p:nvSpPr>
          <p:cNvPr id="10" name="Rettangolo 9">
            <a:extLst>
              <a:ext uri="{FF2B5EF4-FFF2-40B4-BE49-F238E27FC236}">
                <a16:creationId xmlns:a16="http://schemas.microsoft.com/office/drawing/2014/main" id="{2F71E2A9-1EC5-4404-BC57-50E0A0351A5C}"/>
              </a:ext>
            </a:extLst>
          </p:cNvPr>
          <p:cNvSpPr>
            <a:spLocks noGrp="1"/>
          </p:cNvSpPr>
          <p:nvPr/>
        </p:nvSpPr>
        <p:spPr>
          <a:xfrm>
            <a:off x="3476625" y="2495550"/>
            <a:ext cx="2286000" cy="53340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Decisione diversa</a:t>
            </a:r>
          </a:p>
        </p:txBody>
      </p:sp>
      <p:sp>
        <p:nvSpPr>
          <p:cNvPr id="11" name="Rettangolo 10">
            <a:extLst>
              <a:ext uri="{FF2B5EF4-FFF2-40B4-BE49-F238E27FC236}">
                <a16:creationId xmlns:a16="http://schemas.microsoft.com/office/drawing/2014/main" id="{F6501275-6DD7-442E-A7CB-C70BF9C3F707}"/>
              </a:ext>
            </a:extLst>
          </p:cNvPr>
          <p:cNvSpPr>
            <a:spLocks noGrp="1"/>
          </p:cNvSpPr>
          <p:nvPr/>
        </p:nvSpPr>
        <p:spPr>
          <a:xfrm>
            <a:off x="5743575" y="2076450"/>
            <a:ext cx="428625" cy="28575"/>
          </a:xfrm>
          <a:prstGeom prst="rect">
            <a:avLst/>
          </a:prstGeom>
          <a:solidFill>
            <a:srgbClr val="D9E2EA"/>
          </a:solidFill>
          <a:ln w="9525">
            <a:solidFill>
              <a:srgbClr val="D9E2EA"/>
            </a:solidFill>
            <a:prstDash val="solid"/>
          </a:ln>
        </p:spPr>
        <p:txBody>
          <a:bodyPr/>
          <a:lstStyle/>
          <a:p>
            <a:endParaRPr lang="it-IT"/>
          </a:p>
        </p:txBody>
      </p:sp>
      <p:sp>
        <p:nvSpPr>
          <p:cNvPr id="12" name="Rettangolo 11">
            <a:extLst>
              <a:ext uri="{FF2B5EF4-FFF2-40B4-BE49-F238E27FC236}">
                <a16:creationId xmlns:a16="http://schemas.microsoft.com/office/drawing/2014/main" id="{A6D5A923-B094-40D8-93CF-29389BCFC0C3}"/>
              </a:ext>
            </a:extLst>
          </p:cNvPr>
          <p:cNvSpPr>
            <a:spLocks noGrp="1"/>
          </p:cNvSpPr>
          <p:nvPr/>
        </p:nvSpPr>
        <p:spPr>
          <a:xfrm>
            <a:off x="6286500" y="1809750"/>
            <a:ext cx="523875" cy="571500"/>
          </a:xfrm>
          <a:prstGeom prst="rect">
            <a:avLst/>
          </a:prstGeom>
          <a:noFill/>
          <a:ln w="0">
            <a:noFill/>
          </a:ln>
        </p:spPr>
        <p:txBody>
          <a:bodyPr anchor="ctr">
            <a:normAutofit/>
          </a:bodyPr>
          <a:lstStyle/>
          <a:p>
            <a:pPr algn="ctr">
              <a:defRPr sz="2250" b="1">
                <a:solidFill>
                  <a:srgbClr val="00A7E1"/>
                </a:solidFill>
                <a:latin typeface="Bitstream Charter"/>
                <a:ea typeface="Bitstream Charter"/>
                <a:cs typeface="Bitstream Charter"/>
              </a:defRPr>
            </a:pPr>
            <a:r>
              <a:rPr sz="2250" b="1">
                <a:solidFill>
                  <a:srgbClr val="00A7E1"/>
                </a:solidFill>
                <a:latin typeface="Bitstream Charter"/>
                <a:ea typeface="Bitstream Charter"/>
                <a:cs typeface="Bitstream Charter"/>
              </a:rPr>
              <a:t>3</a:t>
            </a:r>
          </a:p>
        </p:txBody>
      </p:sp>
      <p:sp>
        <p:nvSpPr>
          <p:cNvPr id="13" name="Rettangolo 12">
            <a:extLst>
              <a:ext uri="{FF2B5EF4-FFF2-40B4-BE49-F238E27FC236}">
                <a16:creationId xmlns:a16="http://schemas.microsoft.com/office/drawing/2014/main" id="{C56AC295-1DB2-451F-8E9E-7D06BED6CDC1}"/>
              </a:ext>
            </a:extLst>
          </p:cNvPr>
          <p:cNvSpPr>
            <a:spLocks noGrp="1"/>
          </p:cNvSpPr>
          <p:nvPr/>
        </p:nvSpPr>
        <p:spPr>
          <a:xfrm>
            <a:off x="6286500" y="2495550"/>
            <a:ext cx="2286000" cy="53340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Azione efficace</a:t>
            </a:r>
          </a:p>
        </p:txBody>
      </p:sp>
      <p:sp>
        <p:nvSpPr>
          <p:cNvPr id="14" name="Rettangolo 13">
            <a:extLst>
              <a:ext uri="{FF2B5EF4-FFF2-40B4-BE49-F238E27FC236}">
                <a16:creationId xmlns:a16="http://schemas.microsoft.com/office/drawing/2014/main" id="{8B564BC3-B77D-4C34-88EB-FF7E5E3DAD7F}"/>
              </a:ext>
            </a:extLst>
          </p:cNvPr>
          <p:cNvSpPr>
            <a:spLocks noGrp="1"/>
          </p:cNvSpPr>
          <p:nvPr/>
        </p:nvSpPr>
        <p:spPr>
          <a:xfrm>
            <a:off x="8553450" y="2076450"/>
            <a:ext cx="428625" cy="28575"/>
          </a:xfrm>
          <a:prstGeom prst="rect">
            <a:avLst/>
          </a:prstGeom>
          <a:solidFill>
            <a:srgbClr val="D9E2EA"/>
          </a:solidFill>
          <a:ln w="9525">
            <a:solidFill>
              <a:srgbClr val="D9E2EA"/>
            </a:solidFill>
            <a:prstDash val="solid"/>
          </a:ln>
        </p:spPr>
        <p:txBody>
          <a:bodyPr/>
          <a:lstStyle/>
          <a:p>
            <a:endParaRPr lang="it-IT"/>
          </a:p>
        </p:txBody>
      </p:sp>
      <p:sp>
        <p:nvSpPr>
          <p:cNvPr id="15" name="Rettangolo 14">
            <a:extLst>
              <a:ext uri="{FF2B5EF4-FFF2-40B4-BE49-F238E27FC236}">
                <a16:creationId xmlns:a16="http://schemas.microsoft.com/office/drawing/2014/main" id="{B8258BFD-0B45-4936-BFAE-F33633CF3792}"/>
              </a:ext>
            </a:extLst>
          </p:cNvPr>
          <p:cNvSpPr>
            <a:spLocks noGrp="1"/>
          </p:cNvSpPr>
          <p:nvPr/>
        </p:nvSpPr>
        <p:spPr>
          <a:xfrm>
            <a:off x="9096375" y="1809750"/>
            <a:ext cx="523875" cy="571500"/>
          </a:xfrm>
          <a:prstGeom prst="rect">
            <a:avLst/>
          </a:prstGeom>
          <a:noFill/>
          <a:ln w="0">
            <a:noFill/>
          </a:ln>
        </p:spPr>
        <p:txBody>
          <a:bodyPr anchor="ctr">
            <a:normAutofit/>
          </a:bodyPr>
          <a:lstStyle/>
          <a:p>
            <a:pPr algn="ctr">
              <a:defRPr sz="2250" b="1">
                <a:solidFill>
                  <a:srgbClr val="00A7E1"/>
                </a:solidFill>
                <a:latin typeface="Bitstream Charter"/>
                <a:ea typeface="Bitstream Charter"/>
                <a:cs typeface="Bitstream Charter"/>
              </a:defRPr>
            </a:pPr>
            <a:r>
              <a:rPr sz="2250" b="1">
                <a:solidFill>
                  <a:srgbClr val="00A7E1"/>
                </a:solidFill>
                <a:latin typeface="Bitstream Charter"/>
                <a:ea typeface="Bitstream Charter"/>
                <a:cs typeface="Bitstream Charter"/>
              </a:rPr>
              <a:t>4</a:t>
            </a:r>
          </a:p>
        </p:txBody>
      </p:sp>
      <p:sp>
        <p:nvSpPr>
          <p:cNvPr id="16" name="Rettangolo 15">
            <a:extLst>
              <a:ext uri="{FF2B5EF4-FFF2-40B4-BE49-F238E27FC236}">
                <a16:creationId xmlns:a16="http://schemas.microsoft.com/office/drawing/2014/main" id="{96F14D51-F27A-45E9-BE05-6EC0F15E8A09}"/>
              </a:ext>
            </a:extLst>
          </p:cNvPr>
          <p:cNvSpPr>
            <a:spLocks noGrp="1"/>
          </p:cNvSpPr>
          <p:nvPr/>
        </p:nvSpPr>
        <p:spPr>
          <a:xfrm>
            <a:off x="9096375" y="2495550"/>
            <a:ext cx="2286000" cy="53340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Outcome migliore</a:t>
            </a:r>
          </a:p>
        </p:txBody>
      </p:sp>
      <p:sp>
        <p:nvSpPr>
          <p:cNvPr id="17" name="Rettangolo con angoli arrotondati 16">
            <a:extLst>
              <a:ext uri="{FF2B5EF4-FFF2-40B4-BE49-F238E27FC236}">
                <a16:creationId xmlns:a16="http://schemas.microsoft.com/office/drawing/2014/main" id="{ED057CF4-CFBC-4950-BE40-BE288FA28213}"/>
              </a:ext>
            </a:extLst>
          </p:cNvPr>
          <p:cNvSpPr>
            <a:spLocks noGrp="1"/>
          </p:cNvSpPr>
          <p:nvPr/>
        </p:nvSpPr>
        <p:spPr>
          <a:xfrm>
            <a:off x="666750" y="3714750"/>
            <a:ext cx="10668000" cy="1238250"/>
          </a:xfrm>
          <a:prstGeom prst="roundRect">
            <a:avLst>
              <a:gd name="adj" fmla="val 6154"/>
            </a:avLst>
          </a:prstGeom>
          <a:solidFill>
            <a:srgbClr val="EAF6FB"/>
          </a:solidFill>
          <a:ln w="9525">
            <a:solidFill>
              <a:srgbClr val="EAF6FB"/>
            </a:solidFill>
            <a:prstDash val="solid"/>
          </a:ln>
        </p:spPr>
        <p:txBody>
          <a:bodyPr/>
          <a:lstStyle/>
          <a:p>
            <a:endParaRPr lang="it-IT"/>
          </a:p>
        </p:txBody>
      </p:sp>
      <p:sp>
        <p:nvSpPr>
          <p:cNvPr id="18" name="Rettangolo 17">
            <a:extLst>
              <a:ext uri="{FF2B5EF4-FFF2-40B4-BE49-F238E27FC236}">
                <a16:creationId xmlns:a16="http://schemas.microsoft.com/office/drawing/2014/main" id="{B32954ED-B09C-49F0-9A97-7785C1ED8438}"/>
              </a:ext>
            </a:extLst>
          </p:cNvPr>
          <p:cNvSpPr>
            <a:spLocks noGrp="1"/>
          </p:cNvSpPr>
          <p:nvPr/>
        </p:nvSpPr>
        <p:spPr>
          <a:xfrm>
            <a:off x="1143000" y="3905250"/>
            <a:ext cx="9715500" cy="857250"/>
          </a:xfrm>
          <a:prstGeom prst="rect">
            <a:avLst/>
          </a:prstGeom>
          <a:noFill/>
          <a:ln w="0">
            <a:noFill/>
          </a:ln>
        </p:spPr>
        <p:txBody>
          <a:bodyPr anchor="ctr">
            <a:normAutofit/>
          </a:bodyPr>
          <a:lstStyle/>
          <a:p>
            <a:pPr algn="ctr">
              <a:defRPr sz="2100" b="1">
                <a:solidFill>
                  <a:srgbClr val="132337"/>
                </a:solidFill>
                <a:latin typeface="Bitstream Charter"/>
                <a:ea typeface="Bitstream Charter"/>
                <a:cs typeface="Bitstream Charter"/>
              </a:defRPr>
            </a:pPr>
            <a:r>
              <a:rPr sz="2100" b="1">
                <a:solidFill>
                  <a:srgbClr val="132337"/>
                </a:solidFill>
                <a:latin typeface="Bitstream Charter"/>
                <a:ea typeface="Bitstream Charter"/>
                <a:cs typeface="Bitstream Charter"/>
              </a:rPr>
              <a:t>Se un solo passaggio fallisce,</a:t>
            </a:r>
          </a:p>
          <a:p>
            <a:pPr algn="ctr">
              <a:defRPr sz="2100" b="1">
                <a:solidFill>
                  <a:srgbClr val="132337"/>
                </a:solidFill>
                <a:latin typeface="Bitstream Charter"/>
                <a:ea typeface="Bitstream Charter"/>
                <a:cs typeface="Bitstream Charter"/>
              </a:defRPr>
            </a:pPr>
            <a:r>
              <a:rPr sz="2100" b="1">
                <a:solidFill>
                  <a:srgbClr val="132337"/>
                </a:solidFill>
                <a:latin typeface="Bitstream Charter"/>
                <a:ea typeface="Bitstream Charter"/>
                <a:cs typeface="Bitstream Charter"/>
              </a:rPr>
              <a:t>il modello resta una buona previsione senza beneficio clinico.</a:t>
            </a:r>
          </a:p>
        </p:txBody>
      </p:sp>
    </p:spTree>
    <p:extLst>
      <p:ext uri="{BB962C8B-B14F-4D97-AF65-F5344CB8AC3E}">
        <p14:creationId xmlns:p14="http://schemas.microsoft.com/office/powerpoint/2010/main" val="946143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ttangolo 21">
            <a:extLst>
              <a:ext uri="{FF2B5EF4-FFF2-40B4-BE49-F238E27FC236}">
                <a16:creationId xmlns:a16="http://schemas.microsoft.com/office/drawing/2014/main" id="{62F05DB2-59BF-4941-A384-43F4C5A3EF05}"/>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AFFIDABILITÀ E IMPATTO</a:t>
            </a:r>
          </a:p>
        </p:txBody>
      </p:sp>
      <p:sp>
        <p:nvSpPr>
          <p:cNvPr id="2" name="Rettangolo 1">
            <a:extLst>
              <a:ext uri="{FF2B5EF4-FFF2-40B4-BE49-F238E27FC236}">
                <a16:creationId xmlns:a16="http://schemas.microsoft.com/office/drawing/2014/main" id="{646EAE46-7CAD-47C1-B97A-30004527F088}"/>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Quattro domande prima di fidarsi</a:t>
            </a:r>
          </a:p>
        </p:txBody>
      </p:sp>
      <p:sp>
        <p:nvSpPr>
          <p:cNvPr id="3" name="Rettangolo 2">
            <a:extLst>
              <a:ext uri="{FF2B5EF4-FFF2-40B4-BE49-F238E27FC236}">
                <a16:creationId xmlns:a16="http://schemas.microsoft.com/office/drawing/2014/main" id="{BE939329-842B-4A7A-BB59-DDEAF9D4C2EF}"/>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317A7271-05D5-421A-931A-DB8AF5FA97D1}"/>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586E0B6D-FD55-4058-AA95-AA7FB5062DE7}"/>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05</a:t>
            </a:r>
          </a:p>
        </p:txBody>
      </p:sp>
      <p:sp>
        <p:nvSpPr>
          <p:cNvPr id="6" name="Rettangolo 5">
            <a:extLst>
              <a:ext uri="{FF2B5EF4-FFF2-40B4-BE49-F238E27FC236}">
                <a16:creationId xmlns:a16="http://schemas.microsoft.com/office/drawing/2014/main" id="{7A9264C4-06C5-4663-9F74-22995BA7C728}"/>
              </a:ext>
            </a:extLst>
          </p:cNvPr>
          <p:cNvSpPr>
            <a:spLocks noGrp="1"/>
          </p:cNvSpPr>
          <p:nvPr/>
        </p:nvSpPr>
        <p:spPr>
          <a:xfrm>
            <a:off x="723900" y="1571625"/>
            <a:ext cx="457200" cy="457200"/>
          </a:xfrm>
          <a:prstGeom prst="rect">
            <a:avLst/>
          </a:prstGeom>
          <a:noFill/>
          <a:ln w="0">
            <a:noFill/>
          </a:ln>
        </p:spPr>
        <p:txBody>
          <a:bodyPr anchor="ctr">
            <a:normAutofit/>
          </a:bodyPr>
          <a:lstStyle/>
          <a:p>
            <a:pPr algn="ctr">
              <a:defRPr sz="1875" b="1">
                <a:solidFill>
                  <a:srgbClr val="00A7E1"/>
                </a:solidFill>
                <a:latin typeface="Bitstream Charter"/>
                <a:ea typeface="Bitstream Charter"/>
                <a:cs typeface="Bitstream Charter"/>
              </a:defRPr>
            </a:pPr>
            <a:r>
              <a:rPr sz="1875" b="1">
                <a:solidFill>
                  <a:srgbClr val="00A7E1"/>
                </a:solidFill>
                <a:latin typeface="Bitstream Charter"/>
                <a:ea typeface="Bitstream Charter"/>
                <a:cs typeface="Bitstream Charter"/>
              </a:rPr>
              <a:t>1</a:t>
            </a:r>
          </a:p>
        </p:txBody>
      </p:sp>
      <p:sp>
        <p:nvSpPr>
          <p:cNvPr id="7" name="Rettangolo 6">
            <a:extLst>
              <a:ext uri="{FF2B5EF4-FFF2-40B4-BE49-F238E27FC236}">
                <a16:creationId xmlns:a16="http://schemas.microsoft.com/office/drawing/2014/main" id="{90B6FE25-619D-4EAB-B117-D6976AE0D1EA}"/>
              </a:ext>
            </a:extLst>
          </p:cNvPr>
          <p:cNvSpPr>
            <a:spLocks noGrp="1"/>
          </p:cNvSpPr>
          <p:nvPr/>
        </p:nvSpPr>
        <p:spPr>
          <a:xfrm>
            <a:off x="1428750" y="1571625"/>
            <a:ext cx="2857500" cy="457200"/>
          </a:xfrm>
          <a:prstGeom prst="rect">
            <a:avLst/>
          </a:prstGeom>
          <a:noFill/>
          <a:ln w="0">
            <a:noFill/>
          </a:ln>
        </p:spPr>
        <p:txBody>
          <a:bodyPr anchor="ctr">
            <a:normAutofit/>
          </a:bodyPr>
          <a:lstStyle/>
          <a:p>
            <a:pPr algn="l">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PREDICE?</a:t>
            </a:r>
          </a:p>
        </p:txBody>
      </p:sp>
      <p:sp>
        <p:nvSpPr>
          <p:cNvPr id="8" name="Rettangolo 7">
            <a:extLst>
              <a:ext uri="{FF2B5EF4-FFF2-40B4-BE49-F238E27FC236}">
                <a16:creationId xmlns:a16="http://schemas.microsoft.com/office/drawing/2014/main" id="{8BB00442-3332-4066-B713-843D326320FE}"/>
              </a:ext>
            </a:extLst>
          </p:cNvPr>
          <p:cNvSpPr>
            <a:spLocks noGrp="1"/>
          </p:cNvSpPr>
          <p:nvPr/>
        </p:nvSpPr>
        <p:spPr>
          <a:xfrm>
            <a:off x="4762500" y="1571625"/>
            <a:ext cx="5905500" cy="45720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Discriminazione</a:t>
            </a:r>
          </a:p>
        </p:txBody>
      </p:sp>
      <p:sp>
        <p:nvSpPr>
          <p:cNvPr id="9" name="Rettangolo 8">
            <a:extLst>
              <a:ext uri="{FF2B5EF4-FFF2-40B4-BE49-F238E27FC236}">
                <a16:creationId xmlns:a16="http://schemas.microsoft.com/office/drawing/2014/main" id="{012B1245-88C7-4AFC-853A-615A229A3AEE}"/>
              </a:ext>
            </a:extLst>
          </p:cNvPr>
          <p:cNvSpPr>
            <a:spLocks noGrp="1"/>
          </p:cNvSpPr>
          <p:nvPr/>
        </p:nvSpPr>
        <p:spPr>
          <a:xfrm>
            <a:off x="723900" y="2295525"/>
            <a:ext cx="10477500" cy="9525"/>
          </a:xfrm>
          <a:prstGeom prst="rect">
            <a:avLst/>
          </a:prstGeom>
          <a:solidFill>
            <a:srgbClr val="D9E2EA"/>
          </a:solidFill>
          <a:ln w="9525">
            <a:solidFill>
              <a:srgbClr val="D9E2EA"/>
            </a:solidFill>
            <a:prstDash val="solid"/>
          </a:ln>
        </p:spPr>
        <p:txBody>
          <a:bodyPr/>
          <a:lstStyle/>
          <a:p>
            <a:endParaRPr lang="it-IT"/>
          </a:p>
        </p:txBody>
      </p:sp>
      <p:sp>
        <p:nvSpPr>
          <p:cNvPr id="10" name="Rettangolo 9">
            <a:extLst>
              <a:ext uri="{FF2B5EF4-FFF2-40B4-BE49-F238E27FC236}">
                <a16:creationId xmlns:a16="http://schemas.microsoft.com/office/drawing/2014/main" id="{172589EC-42B0-462E-9643-53328887625F}"/>
              </a:ext>
            </a:extLst>
          </p:cNvPr>
          <p:cNvSpPr>
            <a:spLocks noGrp="1"/>
          </p:cNvSpPr>
          <p:nvPr/>
        </p:nvSpPr>
        <p:spPr>
          <a:xfrm>
            <a:off x="723900" y="2619375"/>
            <a:ext cx="457200" cy="457200"/>
          </a:xfrm>
          <a:prstGeom prst="rect">
            <a:avLst/>
          </a:prstGeom>
          <a:noFill/>
          <a:ln w="0">
            <a:noFill/>
          </a:ln>
        </p:spPr>
        <p:txBody>
          <a:bodyPr anchor="ctr">
            <a:normAutofit/>
          </a:bodyPr>
          <a:lstStyle/>
          <a:p>
            <a:pPr algn="ctr">
              <a:defRPr sz="1875" b="1">
                <a:solidFill>
                  <a:srgbClr val="00A7E1"/>
                </a:solidFill>
                <a:latin typeface="Bitstream Charter"/>
                <a:ea typeface="Bitstream Charter"/>
                <a:cs typeface="Bitstream Charter"/>
              </a:defRPr>
            </a:pPr>
            <a:r>
              <a:rPr sz="1875" b="1">
                <a:solidFill>
                  <a:srgbClr val="00A7E1"/>
                </a:solidFill>
                <a:latin typeface="Bitstream Charter"/>
                <a:ea typeface="Bitstream Charter"/>
                <a:cs typeface="Bitstream Charter"/>
              </a:rPr>
              <a:t>2</a:t>
            </a:r>
          </a:p>
        </p:txBody>
      </p:sp>
      <p:sp>
        <p:nvSpPr>
          <p:cNvPr id="11" name="Rettangolo 10">
            <a:extLst>
              <a:ext uri="{FF2B5EF4-FFF2-40B4-BE49-F238E27FC236}">
                <a16:creationId xmlns:a16="http://schemas.microsoft.com/office/drawing/2014/main" id="{BB0AAB6E-54C0-4DB2-B2FC-F9419AB8BDF5}"/>
              </a:ext>
            </a:extLst>
          </p:cNvPr>
          <p:cNvSpPr>
            <a:spLocks noGrp="1"/>
          </p:cNvSpPr>
          <p:nvPr/>
        </p:nvSpPr>
        <p:spPr>
          <a:xfrm>
            <a:off x="1428750" y="2619375"/>
            <a:ext cx="2857500" cy="457200"/>
          </a:xfrm>
          <a:prstGeom prst="rect">
            <a:avLst/>
          </a:prstGeom>
          <a:noFill/>
          <a:ln w="0">
            <a:noFill/>
          </a:ln>
        </p:spPr>
        <p:txBody>
          <a:bodyPr anchor="ctr">
            <a:normAutofit/>
          </a:bodyPr>
          <a:lstStyle/>
          <a:p>
            <a:pPr algn="l">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È CREDIBILE?</a:t>
            </a:r>
          </a:p>
        </p:txBody>
      </p:sp>
      <p:sp>
        <p:nvSpPr>
          <p:cNvPr id="12" name="Rettangolo 11">
            <a:extLst>
              <a:ext uri="{FF2B5EF4-FFF2-40B4-BE49-F238E27FC236}">
                <a16:creationId xmlns:a16="http://schemas.microsoft.com/office/drawing/2014/main" id="{ADD0966C-C028-453D-92AD-6665C78AF266}"/>
              </a:ext>
            </a:extLst>
          </p:cNvPr>
          <p:cNvSpPr>
            <a:spLocks noGrp="1"/>
          </p:cNvSpPr>
          <p:nvPr/>
        </p:nvSpPr>
        <p:spPr>
          <a:xfrm>
            <a:off x="4762500" y="2619375"/>
            <a:ext cx="5905500" cy="45720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Calibrazione</a:t>
            </a:r>
          </a:p>
        </p:txBody>
      </p:sp>
      <p:sp>
        <p:nvSpPr>
          <p:cNvPr id="13" name="Rettangolo 12">
            <a:extLst>
              <a:ext uri="{FF2B5EF4-FFF2-40B4-BE49-F238E27FC236}">
                <a16:creationId xmlns:a16="http://schemas.microsoft.com/office/drawing/2014/main" id="{6F76F09B-185C-4DCE-B292-668970E8C10D}"/>
              </a:ext>
            </a:extLst>
          </p:cNvPr>
          <p:cNvSpPr>
            <a:spLocks noGrp="1"/>
          </p:cNvSpPr>
          <p:nvPr/>
        </p:nvSpPr>
        <p:spPr>
          <a:xfrm>
            <a:off x="723900" y="3343275"/>
            <a:ext cx="10477500" cy="9525"/>
          </a:xfrm>
          <a:prstGeom prst="rect">
            <a:avLst/>
          </a:prstGeom>
          <a:solidFill>
            <a:srgbClr val="D9E2EA"/>
          </a:solidFill>
          <a:ln w="9525">
            <a:solidFill>
              <a:srgbClr val="D9E2EA"/>
            </a:solidFill>
            <a:prstDash val="solid"/>
          </a:ln>
        </p:spPr>
        <p:txBody>
          <a:bodyPr/>
          <a:lstStyle/>
          <a:p>
            <a:endParaRPr lang="it-IT"/>
          </a:p>
        </p:txBody>
      </p:sp>
      <p:sp>
        <p:nvSpPr>
          <p:cNvPr id="14" name="Rettangolo 13">
            <a:extLst>
              <a:ext uri="{FF2B5EF4-FFF2-40B4-BE49-F238E27FC236}">
                <a16:creationId xmlns:a16="http://schemas.microsoft.com/office/drawing/2014/main" id="{F359E9E9-9E2D-4455-898D-AACDC693293E}"/>
              </a:ext>
            </a:extLst>
          </p:cNvPr>
          <p:cNvSpPr>
            <a:spLocks noGrp="1"/>
          </p:cNvSpPr>
          <p:nvPr/>
        </p:nvSpPr>
        <p:spPr>
          <a:xfrm>
            <a:off x="723900" y="3667125"/>
            <a:ext cx="457200" cy="457200"/>
          </a:xfrm>
          <a:prstGeom prst="rect">
            <a:avLst/>
          </a:prstGeom>
          <a:noFill/>
          <a:ln w="0">
            <a:noFill/>
          </a:ln>
        </p:spPr>
        <p:txBody>
          <a:bodyPr anchor="ctr">
            <a:normAutofit/>
          </a:bodyPr>
          <a:lstStyle/>
          <a:p>
            <a:pPr algn="ctr">
              <a:defRPr sz="1875" b="1">
                <a:solidFill>
                  <a:srgbClr val="00A7E1"/>
                </a:solidFill>
                <a:latin typeface="Bitstream Charter"/>
                <a:ea typeface="Bitstream Charter"/>
                <a:cs typeface="Bitstream Charter"/>
              </a:defRPr>
            </a:pPr>
            <a:r>
              <a:rPr sz="1875" b="1">
                <a:solidFill>
                  <a:srgbClr val="00A7E1"/>
                </a:solidFill>
                <a:latin typeface="Bitstream Charter"/>
                <a:ea typeface="Bitstream Charter"/>
                <a:cs typeface="Bitstream Charter"/>
              </a:rPr>
              <a:t>3</a:t>
            </a:r>
          </a:p>
        </p:txBody>
      </p:sp>
      <p:sp>
        <p:nvSpPr>
          <p:cNvPr id="15" name="Rettangolo 14">
            <a:extLst>
              <a:ext uri="{FF2B5EF4-FFF2-40B4-BE49-F238E27FC236}">
                <a16:creationId xmlns:a16="http://schemas.microsoft.com/office/drawing/2014/main" id="{A15FAC06-3A1A-4813-AF68-896A9D261A2E}"/>
              </a:ext>
            </a:extLst>
          </p:cNvPr>
          <p:cNvSpPr>
            <a:spLocks noGrp="1"/>
          </p:cNvSpPr>
          <p:nvPr/>
        </p:nvSpPr>
        <p:spPr>
          <a:xfrm>
            <a:off x="1428750" y="3667125"/>
            <a:ext cx="2857500" cy="457200"/>
          </a:xfrm>
          <a:prstGeom prst="rect">
            <a:avLst/>
          </a:prstGeom>
          <a:noFill/>
          <a:ln w="0">
            <a:noFill/>
          </a:ln>
        </p:spPr>
        <p:txBody>
          <a:bodyPr anchor="ctr">
            <a:normAutofit/>
          </a:bodyPr>
          <a:lstStyle/>
          <a:p>
            <a:pPr algn="l">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FUNZIONA QUI?</a:t>
            </a:r>
          </a:p>
        </p:txBody>
      </p:sp>
      <p:sp>
        <p:nvSpPr>
          <p:cNvPr id="16" name="Rettangolo 15">
            <a:extLst>
              <a:ext uri="{FF2B5EF4-FFF2-40B4-BE49-F238E27FC236}">
                <a16:creationId xmlns:a16="http://schemas.microsoft.com/office/drawing/2014/main" id="{45486C33-F094-4013-8987-DF9F13B0EEBC}"/>
              </a:ext>
            </a:extLst>
          </p:cNvPr>
          <p:cNvSpPr>
            <a:spLocks noGrp="1"/>
          </p:cNvSpPr>
          <p:nvPr/>
        </p:nvSpPr>
        <p:spPr>
          <a:xfrm>
            <a:off x="4762500" y="3667125"/>
            <a:ext cx="5905500" cy="45720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Validazione esterna</a:t>
            </a:r>
          </a:p>
        </p:txBody>
      </p:sp>
      <p:sp>
        <p:nvSpPr>
          <p:cNvPr id="17" name="Rettangolo 16">
            <a:extLst>
              <a:ext uri="{FF2B5EF4-FFF2-40B4-BE49-F238E27FC236}">
                <a16:creationId xmlns:a16="http://schemas.microsoft.com/office/drawing/2014/main" id="{20F2A2D9-A78C-43A0-82B5-C83F4BC79167}"/>
              </a:ext>
            </a:extLst>
          </p:cNvPr>
          <p:cNvSpPr>
            <a:spLocks noGrp="1"/>
          </p:cNvSpPr>
          <p:nvPr/>
        </p:nvSpPr>
        <p:spPr>
          <a:xfrm>
            <a:off x="723900" y="4391025"/>
            <a:ext cx="10477500" cy="9525"/>
          </a:xfrm>
          <a:prstGeom prst="rect">
            <a:avLst/>
          </a:prstGeom>
          <a:solidFill>
            <a:srgbClr val="D9E2EA"/>
          </a:solidFill>
          <a:ln w="9525">
            <a:solidFill>
              <a:srgbClr val="D9E2EA"/>
            </a:solidFill>
            <a:prstDash val="solid"/>
          </a:ln>
        </p:spPr>
        <p:txBody>
          <a:bodyPr/>
          <a:lstStyle/>
          <a:p>
            <a:endParaRPr lang="it-IT"/>
          </a:p>
        </p:txBody>
      </p:sp>
      <p:sp>
        <p:nvSpPr>
          <p:cNvPr id="18" name="Rettangolo 17">
            <a:extLst>
              <a:ext uri="{FF2B5EF4-FFF2-40B4-BE49-F238E27FC236}">
                <a16:creationId xmlns:a16="http://schemas.microsoft.com/office/drawing/2014/main" id="{C5C3BF52-564B-47F1-A715-AA0B9D63BBCA}"/>
              </a:ext>
            </a:extLst>
          </p:cNvPr>
          <p:cNvSpPr>
            <a:spLocks noGrp="1"/>
          </p:cNvSpPr>
          <p:nvPr/>
        </p:nvSpPr>
        <p:spPr>
          <a:xfrm>
            <a:off x="723900" y="4714875"/>
            <a:ext cx="457200" cy="457200"/>
          </a:xfrm>
          <a:prstGeom prst="rect">
            <a:avLst/>
          </a:prstGeom>
          <a:noFill/>
          <a:ln w="0">
            <a:noFill/>
          </a:ln>
        </p:spPr>
        <p:txBody>
          <a:bodyPr anchor="ctr">
            <a:normAutofit/>
          </a:bodyPr>
          <a:lstStyle/>
          <a:p>
            <a:pPr algn="ctr">
              <a:defRPr sz="1875" b="1">
                <a:solidFill>
                  <a:srgbClr val="F45B61"/>
                </a:solidFill>
                <a:latin typeface="Bitstream Charter"/>
                <a:ea typeface="Bitstream Charter"/>
                <a:cs typeface="Bitstream Charter"/>
              </a:defRPr>
            </a:pPr>
            <a:r>
              <a:rPr sz="1875" b="1">
                <a:solidFill>
                  <a:srgbClr val="F45B61"/>
                </a:solidFill>
                <a:latin typeface="Bitstream Charter"/>
                <a:ea typeface="Bitstream Charter"/>
                <a:cs typeface="Bitstream Charter"/>
              </a:rPr>
              <a:t>4</a:t>
            </a:r>
          </a:p>
        </p:txBody>
      </p:sp>
      <p:sp>
        <p:nvSpPr>
          <p:cNvPr id="19" name="Rettangolo 18">
            <a:extLst>
              <a:ext uri="{FF2B5EF4-FFF2-40B4-BE49-F238E27FC236}">
                <a16:creationId xmlns:a16="http://schemas.microsoft.com/office/drawing/2014/main" id="{9B9125E6-4EA5-4787-A836-D4C4C91010A4}"/>
              </a:ext>
            </a:extLst>
          </p:cNvPr>
          <p:cNvSpPr>
            <a:spLocks noGrp="1"/>
          </p:cNvSpPr>
          <p:nvPr/>
        </p:nvSpPr>
        <p:spPr>
          <a:xfrm>
            <a:off x="1428750" y="4714875"/>
            <a:ext cx="2857500" cy="457200"/>
          </a:xfrm>
          <a:prstGeom prst="rect">
            <a:avLst/>
          </a:prstGeom>
          <a:noFill/>
          <a:ln w="0">
            <a:noFill/>
          </a:ln>
        </p:spPr>
        <p:txBody>
          <a:bodyPr anchor="ctr">
            <a:normAutofit/>
          </a:bodyPr>
          <a:lstStyle/>
          <a:p>
            <a:pPr algn="l">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CAMBIA GLI ESITI?</a:t>
            </a:r>
          </a:p>
        </p:txBody>
      </p:sp>
      <p:sp>
        <p:nvSpPr>
          <p:cNvPr id="20" name="Rettangolo 19">
            <a:extLst>
              <a:ext uri="{FF2B5EF4-FFF2-40B4-BE49-F238E27FC236}">
                <a16:creationId xmlns:a16="http://schemas.microsoft.com/office/drawing/2014/main" id="{8C3FD6CB-EB6B-4D6D-8D0F-91298E1A09D1}"/>
              </a:ext>
            </a:extLst>
          </p:cNvPr>
          <p:cNvSpPr>
            <a:spLocks noGrp="1"/>
          </p:cNvSpPr>
          <p:nvPr/>
        </p:nvSpPr>
        <p:spPr>
          <a:xfrm>
            <a:off x="4762500" y="4714875"/>
            <a:ext cx="5905500" cy="45720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Studio di impatto</a:t>
            </a:r>
          </a:p>
        </p:txBody>
      </p:sp>
      <p:sp>
        <p:nvSpPr>
          <p:cNvPr id="21" name="Rettangolo 20">
            <a:extLst>
              <a:ext uri="{FF2B5EF4-FFF2-40B4-BE49-F238E27FC236}">
                <a16:creationId xmlns:a16="http://schemas.microsoft.com/office/drawing/2014/main" id="{4AB56E46-FD92-4EA7-96E8-9102FADECE58}"/>
              </a:ext>
            </a:extLst>
          </p:cNvPr>
          <p:cNvSpPr>
            <a:spLocks noGrp="1"/>
          </p:cNvSpPr>
          <p:nvPr/>
        </p:nvSpPr>
        <p:spPr>
          <a:xfrm>
            <a:off x="723900" y="5438775"/>
            <a:ext cx="10477500" cy="9525"/>
          </a:xfrm>
          <a:prstGeom prst="rect">
            <a:avLst/>
          </a:prstGeom>
          <a:solidFill>
            <a:srgbClr val="D9E2EA"/>
          </a:solidFill>
          <a:ln w="9525">
            <a:solidFill>
              <a:srgbClr val="D9E2EA"/>
            </a:solidFill>
            <a:prstDash val="solid"/>
          </a:ln>
        </p:spPr>
        <p:txBody>
          <a:bodyPr/>
          <a:lstStyle/>
          <a:p>
            <a:endParaRPr lang="it-IT"/>
          </a:p>
        </p:txBody>
      </p:sp>
    </p:spTree>
    <p:extLst>
      <p:ext uri="{BB962C8B-B14F-4D97-AF65-F5344CB8AC3E}">
        <p14:creationId xmlns:p14="http://schemas.microsoft.com/office/powerpoint/2010/main" val="548964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ttangolo 17">
            <a:extLst>
              <a:ext uri="{FF2B5EF4-FFF2-40B4-BE49-F238E27FC236}">
                <a16:creationId xmlns:a16="http://schemas.microsoft.com/office/drawing/2014/main" id="{CEA1E8EB-7C0C-4016-AB47-C7F6D96DC177}"/>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AFFIDABILITÀ E IMPATTO</a:t>
            </a:r>
          </a:p>
        </p:txBody>
      </p:sp>
      <p:sp>
        <p:nvSpPr>
          <p:cNvPr id="2" name="Rettangolo 1">
            <a:extLst>
              <a:ext uri="{FF2B5EF4-FFF2-40B4-BE49-F238E27FC236}">
                <a16:creationId xmlns:a16="http://schemas.microsoft.com/office/drawing/2014/main" id="{03194F18-4854-4ED3-BB70-1B0B291B44EA}"/>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Tre metriche, tre significati</a:t>
            </a:r>
          </a:p>
        </p:txBody>
      </p:sp>
      <p:sp>
        <p:nvSpPr>
          <p:cNvPr id="3" name="Rettangolo 2">
            <a:extLst>
              <a:ext uri="{FF2B5EF4-FFF2-40B4-BE49-F238E27FC236}">
                <a16:creationId xmlns:a16="http://schemas.microsoft.com/office/drawing/2014/main" id="{DB42A102-A34E-4C26-9BD2-62D256666C7F}"/>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6BC96920-6E75-4BCA-B1FB-E6559CB6FA4B}"/>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FA76B4A7-F674-45D1-8413-5A8279DA2D59}"/>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06</a:t>
            </a:r>
          </a:p>
        </p:txBody>
      </p:sp>
      <p:sp>
        <p:nvSpPr>
          <p:cNvPr id="6" name="Rettangolo 5">
            <a:extLst>
              <a:ext uri="{FF2B5EF4-FFF2-40B4-BE49-F238E27FC236}">
                <a16:creationId xmlns:a16="http://schemas.microsoft.com/office/drawing/2014/main" id="{0240A6D4-343B-4B0C-B4BD-D88624175A8D}"/>
              </a:ext>
            </a:extLst>
          </p:cNvPr>
          <p:cNvSpPr>
            <a:spLocks noGrp="1"/>
          </p:cNvSpPr>
          <p:nvPr/>
        </p:nvSpPr>
        <p:spPr>
          <a:xfrm>
            <a:off x="647700" y="1714500"/>
            <a:ext cx="3143250" cy="523875"/>
          </a:xfrm>
          <a:prstGeom prst="rect">
            <a:avLst/>
          </a:prstGeom>
          <a:noFill/>
          <a:ln w="0">
            <a:noFill/>
          </a:ln>
        </p:spPr>
        <p:txBody>
          <a:bodyPr anchor="ctr">
            <a:normAutofit/>
          </a:bodyPr>
          <a:lstStyle/>
          <a:p>
            <a:pPr algn="ctr">
              <a:defRPr sz="2550" b="1">
                <a:solidFill>
                  <a:srgbClr val="00A7E1"/>
                </a:solidFill>
                <a:latin typeface="Bitstream Charter"/>
                <a:ea typeface="Bitstream Charter"/>
                <a:cs typeface="Bitstream Charter"/>
              </a:defRPr>
            </a:pPr>
            <a:r>
              <a:rPr sz="2550" b="1">
                <a:solidFill>
                  <a:srgbClr val="00A7E1"/>
                </a:solidFill>
                <a:latin typeface="Bitstream Charter"/>
                <a:ea typeface="Bitstream Charter"/>
                <a:cs typeface="Bitstream Charter"/>
              </a:rPr>
              <a:t>AUC</a:t>
            </a:r>
          </a:p>
        </p:txBody>
      </p:sp>
      <p:sp>
        <p:nvSpPr>
          <p:cNvPr id="7" name="Rettangolo 6">
            <a:extLst>
              <a:ext uri="{FF2B5EF4-FFF2-40B4-BE49-F238E27FC236}">
                <a16:creationId xmlns:a16="http://schemas.microsoft.com/office/drawing/2014/main" id="{AAF16BC9-5BF2-4E7A-83BA-806E08B43DD3}"/>
              </a:ext>
            </a:extLst>
          </p:cNvPr>
          <p:cNvSpPr>
            <a:spLocks noGrp="1"/>
          </p:cNvSpPr>
          <p:nvPr/>
        </p:nvSpPr>
        <p:spPr>
          <a:xfrm>
            <a:off x="647700" y="2381250"/>
            <a:ext cx="3143250" cy="552450"/>
          </a:xfrm>
          <a:prstGeom prst="rect">
            <a:avLst/>
          </a:prstGeom>
          <a:noFill/>
          <a:ln w="0">
            <a:noFill/>
          </a:ln>
        </p:spPr>
        <p:txBody>
          <a:bodyPr anchor="ctr">
            <a:normAutofit/>
          </a:bodyPr>
          <a:lstStyle/>
          <a:p>
            <a:pPr algn="ctr">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Area Under the ROC Curve</a:t>
            </a:r>
          </a:p>
        </p:txBody>
      </p:sp>
      <p:sp>
        <p:nvSpPr>
          <p:cNvPr id="8" name="Rettangolo 7">
            <a:extLst>
              <a:ext uri="{FF2B5EF4-FFF2-40B4-BE49-F238E27FC236}">
                <a16:creationId xmlns:a16="http://schemas.microsoft.com/office/drawing/2014/main" id="{EC7777AD-0EC7-403E-AA8D-3B75F65FE2DF}"/>
              </a:ext>
            </a:extLst>
          </p:cNvPr>
          <p:cNvSpPr>
            <a:spLocks noGrp="1"/>
          </p:cNvSpPr>
          <p:nvPr/>
        </p:nvSpPr>
        <p:spPr>
          <a:xfrm>
            <a:off x="647700" y="3095625"/>
            <a:ext cx="314325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Ordina i pazienti</a:t>
            </a:r>
          </a:p>
        </p:txBody>
      </p:sp>
      <p:sp>
        <p:nvSpPr>
          <p:cNvPr id="9" name="Rettangolo 8">
            <a:extLst>
              <a:ext uri="{FF2B5EF4-FFF2-40B4-BE49-F238E27FC236}">
                <a16:creationId xmlns:a16="http://schemas.microsoft.com/office/drawing/2014/main" id="{EC850916-4E2E-4277-8D56-5DB7913FA454}"/>
              </a:ext>
            </a:extLst>
          </p:cNvPr>
          <p:cNvSpPr>
            <a:spLocks noGrp="1"/>
          </p:cNvSpPr>
          <p:nvPr/>
        </p:nvSpPr>
        <p:spPr>
          <a:xfrm>
            <a:off x="4362450" y="1714500"/>
            <a:ext cx="3143250" cy="523875"/>
          </a:xfrm>
          <a:prstGeom prst="rect">
            <a:avLst/>
          </a:prstGeom>
          <a:noFill/>
          <a:ln w="0">
            <a:noFill/>
          </a:ln>
        </p:spPr>
        <p:txBody>
          <a:bodyPr anchor="ctr">
            <a:normAutofit/>
          </a:bodyPr>
          <a:lstStyle/>
          <a:p>
            <a:pPr algn="ctr">
              <a:defRPr sz="2550" b="1">
                <a:solidFill>
                  <a:srgbClr val="00A7E1"/>
                </a:solidFill>
                <a:latin typeface="Bitstream Charter"/>
                <a:ea typeface="Bitstream Charter"/>
                <a:cs typeface="Bitstream Charter"/>
              </a:defRPr>
            </a:pPr>
            <a:r>
              <a:rPr sz="2550" b="1">
                <a:solidFill>
                  <a:srgbClr val="00A7E1"/>
                </a:solidFill>
                <a:latin typeface="Bitstream Charter"/>
                <a:ea typeface="Bitstream Charter"/>
                <a:cs typeface="Bitstream Charter"/>
              </a:rPr>
              <a:t>Calibrazione</a:t>
            </a:r>
          </a:p>
        </p:txBody>
      </p:sp>
      <p:sp>
        <p:nvSpPr>
          <p:cNvPr id="10" name="Rettangolo 9">
            <a:extLst>
              <a:ext uri="{FF2B5EF4-FFF2-40B4-BE49-F238E27FC236}">
                <a16:creationId xmlns:a16="http://schemas.microsoft.com/office/drawing/2014/main" id="{7E052D4E-DD41-4AD9-BC80-DD89E53B7E66}"/>
              </a:ext>
            </a:extLst>
          </p:cNvPr>
          <p:cNvSpPr>
            <a:spLocks noGrp="1"/>
          </p:cNvSpPr>
          <p:nvPr/>
        </p:nvSpPr>
        <p:spPr>
          <a:xfrm>
            <a:off x="4362450" y="2381250"/>
            <a:ext cx="3143250" cy="552450"/>
          </a:xfrm>
          <a:prstGeom prst="rect">
            <a:avLst/>
          </a:prstGeom>
          <a:noFill/>
          <a:ln w="0">
            <a:noFill/>
          </a:ln>
        </p:spPr>
        <p:txBody>
          <a:bodyPr anchor="ctr">
            <a:normAutofit/>
          </a:bodyPr>
          <a:lstStyle/>
          <a:p>
            <a:pPr algn="ctr">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Previsto vs osservato</a:t>
            </a:r>
          </a:p>
        </p:txBody>
      </p:sp>
      <p:sp>
        <p:nvSpPr>
          <p:cNvPr id="11" name="Rettangolo 10">
            <a:extLst>
              <a:ext uri="{FF2B5EF4-FFF2-40B4-BE49-F238E27FC236}">
                <a16:creationId xmlns:a16="http://schemas.microsoft.com/office/drawing/2014/main" id="{64A10C8C-B652-4D63-9CEC-1AEFAD4DE1FD}"/>
              </a:ext>
            </a:extLst>
          </p:cNvPr>
          <p:cNvSpPr>
            <a:spLocks noGrp="1"/>
          </p:cNvSpPr>
          <p:nvPr/>
        </p:nvSpPr>
        <p:spPr>
          <a:xfrm>
            <a:off x="4362450" y="3095625"/>
            <a:ext cx="314325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Quantifica la credibilità</a:t>
            </a:r>
          </a:p>
        </p:txBody>
      </p:sp>
      <p:sp>
        <p:nvSpPr>
          <p:cNvPr id="12" name="Rettangolo 11">
            <a:extLst>
              <a:ext uri="{FF2B5EF4-FFF2-40B4-BE49-F238E27FC236}">
                <a16:creationId xmlns:a16="http://schemas.microsoft.com/office/drawing/2014/main" id="{95EE6CAF-248C-465E-8EB4-F8A7C4E93402}"/>
              </a:ext>
            </a:extLst>
          </p:cNvPr>
          <p:cNvSpPr>
            <a:spLocks noGrp="1"/>
          </p:cNvSpPr>
          <p:nvPr/>
        </p:nvSpPr>
        <p:spPr>
          <a:xfrm>
            <a:off x="8077200" y="1714500"/>
            <a:ext cx="3143250" cy="523875"/>
          </a:xfrm>
          <a:prstGeom prst="rect">
            <a:avLst/>
          </a:prstGeom>
          <a:noFill/>
          <a:ln w="0">
            <a:noFill/>
          </a:ln>
        </p:spPr>
        <p:txBody>
          <a:bodyPr anchor="ctr">
            <a:normAutofit/>
          </a:bodyPr>
          <a:lstStyle/>
          <a:p>
            <a:pPr algn="ctr">
              <a:defRPr sz="2550" b="1">
                <a:solidFill>
                  <a:srgbClr val="F45B61"/>
                </a:solidFill>
                <a:latin typeface="Bitstream Charter"/>
                <a:ea typeface="Bitstream Charter"/>
                <a:cs typeface="Bitstream Charter"/>
              </a:defRPr>
            </a:pPr>
            <a:r>
              <a:rPr sz="2550" b="1">
                <a:solidFill>
                  <a:srgbClr val="F45B61"/>
                </a:solidFill>
                <a:latin typeface="Bitstream Charter"/>
                <a:ea typeface="Bitstream Charter"/>
                <a:cs typeface="Bitstream Charter"/>
              </a:rPr>
              <a:t>Net benefit</a:t>
            </a:r>
          </a:p>
        </p:txBody>
      </p:sp>
      <p:sp>
        <p:nvSpPr>
          <p:cNvPr id="13" name="Rettangolo 12">
            <a:extLst>
              <a:ext uri="{FF2B5EF4-FFF2-40B4-BE49-F238E27FC236}">
                <a16:creationId xmlns:a16="http://schemas.microsoft.com/office/drawing/2014/main" id="{B5F357BE-00A6-4042-879E-6DAA10603112}"/>
              </a:ext>
            </a:extLst>
          </p:cNvPr>
          <p:cNvSpPr>
            <a:spLocks noGrp="1"/>
          </p:cNvSpPr>
          <p:nvPr/>
        </p:nvSpPr>
        <p:spPr>
          <a:xfrm>
            <a:off x="8077200" y="2381250"/>
            <a:ext cx="3143250" cy="552450"/>
          </a:xfrm>
          <a:prstGeom prst="rect">
            <a:avLst/>
          </a:prstGeom>
          <a:noFill/>
          <a:ln w="0">
            <a:noFill/>
          </a:ln>
        </p:spPr>
        <p:txBody>
          <a:bodyPr anchor="ctr">
            <a:normAutofit/>
          </a:bodyPr>
          <a:lstStyle/>
          <a:p>
            <a:pPr algn="ctr">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Decision Curve Analysis</a:t>
            </a:r>
          </a:p>
        </p:txBody>
      </p:sp>
      <p:sp>
        <p:nvSpPr>
          <p:cNvPr id="14" name="Rettangolo 13">
            <a:extLst>
              <a:ext uri="{FF2B5EF4-FFF2-40B4-BE49-F238E27FC236}">
                <a16:creationId xmlns:a16="http://schemas.microsoft.com/office/drawing/2014/main" id="{714C3866-AB95-41F1-B6C1-B37CF6DB024E}"/>
              </a:ext>
            </a:extLst>
          </p:cNvPr>
          <p:cNvSpPr>
            <a:spLocks noGrp="1"/>
          </p:cNvSpPr>
          <p:nvPr/>
        </p:nvSpPr>
        <p:spPr>
          <a:xfrm>
            <a:off x="8077200" y="3095625"/>
            <a:ext cx="3143250" cy="523875"/>
          </a:xfrm>
          <a:prstGeom prst="rect">
            <a:avLst/>
          </a:prstGeom>
          <a:noFill/>
          <a:ln w="0">
            <a:noFill/>
          </a:ln>
        </p:spPr>
        <p:txBody>
          <a:bodyPr anchor="ctr">
            <a:normAutofit/>
          </a:bodyPr>
          <a:lstStyle/>
          <a:p>
            <a:pPr algn="ctr">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Pesa benefici e falsi positivi</a:t>
            </a:r>
          </a:p>
        </p:txBody>
      </p:sp>
      <p:sp>
        <p:nvSpPr>
          <p:cNvPr id="15" name="Rettangolo 14">
            <a:extLst>
              <a:ext uri="{FF2B5EF4-FFF2-40B4-BE49-F238E27FC236}">
                <a16:creationId xmlns:a16="http://schemas.microsoft.com/office/drawing/2014/main" id="{E54D0A62-426B-4689-94B8-E8360F5FEA28}"/>
              </a:ext>
            </a:extLst>
          </p:cNvPr>
          <p:cNvSpPr>
            <a:spLocks noGrp="1"/>
          </p:cNvSpPr>
          <p:nvPr/>
        </p:nvSpPr>
        <p:spPr>
          <a:xfrm>
            <a:off x="857250" y="3981450"/>
            <a:ext cx="4953000" cy="266700"/>
          </a:xfrm>
          <a:prstGeom prst="rect">
            <a:avLst/>
          </a:prstGeom>
          <a:noFill/>
          <a:ln w="0">
            <a:noFill/>
          </a:ln>
        </p:spPr>
        <p:txBody>
          <a:bodyPr anchor="ctr">
            <a:normAutofit/>
          </a:bodyPr>
          <a:lstStyle/>
          <a:p>
            <a:pPr algn="l">
              <a:defRPr sz="1050" b="0">
                <a:solidFill>
                  <a:srgbClr val="657386"/>
                </a:solidFill>
                <a:latin typeface="Bitstream Charter"/>
                <a:ea typeface="Bitstream Charter"/>
                <a:cs typeface="Bitstream Charter"/>
              </a:defRPr>
            </a:pPr>
            <a:r>
              <a:rPr sz="1050" b="0">
                <a:solidFill>
                  <a:srgbClr val="657386"/>
                </a:solidFill>
                <a:latin typeface="Bitstream Charter"/>
                <a:ea typeface="Bitstream Charter"/>
                <a:cs typeface="Bitstream Charter"/>
              </a:rPr>
              <a:t>ROC = Receiver Operating Characteristic</a:t>
            </a:r>
          </a:p>
        </p:txBody>
      </p:sp>
      <p:sp>
        <p:nvSpPr>
          <p:cNvPr id="16" name="Rettangolo con angoli arrotondati 15">
            <a:extLst>
              <a:ext uri="{FF2B5EF4-FFF2-40B4-BE49-F238E27FC236}">
                <a16:creationId xmlns:a16="http://schemas.microsoft.com/office/drawing/2014/main" id="{6CCEF8CB-BB5F-44FD-993F-89A7DDD27560}"/>
              </a:ext>
            </a:extLst>
          </p:cNvPr>
          <p:cNvSpPr>
            <a:spLocks noGrp="1"/>
          </p:cNvSpPr>
          <p:nvPr/>
        </p:nvSpPr>
        <p:spPr>
          <a:xfrm>
            <a:off x="952500" y="4667250"/>
            <a:ext cx="10287000" cy="876300"/>
          </a:xfrm>
          <a:prstGeom prst="roundRect">
            <a:avLst>
              <a:gd name="adj" fmla="val 8696"/>
            </a:avLst>
          </a:prstGeom>
          <a:solidFill>
            <a:srgbClr val="071525"/>
          </a:solidFill>
          <a:ln w="9525">
            <a:solidFill>
              <a:srgbClr val="071525"/>
            </a:solidFill>
            <a:prstDash val="solid"/>
          </a:ln>
        </p:spPr>
        <p:txBody>
          <a:bodyPr/>
          <a:lstStyle/>
          <a:p>
            <a:endParaRPr lang="it-IT"/>
          </a:p>
        </p:txBody>
      </p:sp>
      <p:sp>
        <p:nvSpPr>
          <p:cNvPr id="17" name="Rettangolo 16">
            <a:extLst>
              <a:ext uri="{FF2B5EF4-FFF2-40B4-BE49-F238E27FC236}">
                <a16:creationId xmlns:a16="http://schemas.microsoft.com/office/drawing/2014/main" id="{D960E66E-FDCF-40BC-B9A8-7CA53302C3CF}"/>
              </a:ext>
            </a:extLst>
          </p:cNvPr>
          <p:cNvSpPr>
            <a:spLocks noGrp="1"/>
          </p:cNvSpPr>
          <p:nvPr/>
        </p:nvSpPr>
        <p:spPr>
          <a:xfrm>
            <a:off x="1333500" y="4810125"/>
            <a:ext cx="9525000" cy="590550"/>
          </a:xfrm>
          <a:prstGeom prst="rect">
            <a:avLst/>
          </a:prstGeom>
          <a:noFill/>
          <a:ln w="0">
            <a:noFill/>
          </a:ln>
        </p:spPr>
        <p:txBody>
          <a:bodyPr anchor="ctr">
            <a:normAutofit fontScale="94927"/>
          </a:bodyPr>
          <a:lstStyle/>
          <a:p>
            <a:pPr algn="ctr">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AUC descrive la discriminazione.</a:t>
            </a:r>
          </a:p>
          <a:p>
            <a:pPr algn="ctr">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Calibrazione e net benefit servono per una decisione clinica.</a:t>
            </a:r>
          </a:p>
        </p:txBody>
      </p:sp>
    </p:spTree>
    <p:extLst>
      <p:ext uri="{BB962C8B-B14F-4D97-AF65-F5344CB8AC3E}">
        <p14:creationId xmlns:p14="http://schemas.microsoft.com/office/powerpoint/2010/main" val="1063967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ttangolo 16">
            <a:extLst>
              <a:ext uri="{FF2B5EF4-FFF2-40B4-BE49-F238E27FC236}">
                <a16:creationId xmlns:a16="http://schemas.microsoft.com/office/drawing/2014/main" id="{BA39FBB4-6533-4E4C-9F5E-6C36153EED1A}"/>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STUDIO 1 · TRIAL RANDOMIZZATO</a:t>
            </a:r>
          </a:p>
        </p:txBody>
      </p:sp>
      <p:sp>
        <p:nvSpPr>
          <p:cNvPr id="2" name="Rettangolo 1">
            <a:extLst>
              <a:ext uri="{FF2B5EF4-FFF2-40B4-BE49-F238E27FC236}">
                <a16:creationId xmlns:a16="http://schemas.microsoft.com/office/drawing/2014/main" id="{49D8CF98-9799-4BC5-B5F3-673284E44701}"/>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AKI alert: previsione senza impatto</a:t>
            </a:r>
          </a:p>
        </p:txBody>
      </p:sp>
      <p:sp>
        <p:nvSpPr>
          <p:cNvPr id="3" name="Rettangolo 2">
            <a:extLst>
              <a:ext uri="{FF2B5EF4-FFF2-40B4-BE49-F238E27FC236}">
                <a16:creationId xmlns:a16="http://schemas.microsoft.com/office/drawing/2014/main" id="{25136199-C7FF-4B5C-895E-49EBA238B8DB}"/>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5668FF4A-F76F-4765-9BCB-741E166DFD9C}"/>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E90D2FBE-75AF-4912-B41E-CBA71D63CCC2}"/>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07</a:t>
            </a:r>
          </a:p>
        </p:txBody>
      </p:sp>
      <p:sp>
        <p:nvSpPr>
          <p:cNvPr id="6" name="Rettangolo con angoli arrotondati 5">
            <a:extLst>
              <a:ext uri="{FF2B5EF4-FFF2-40B4-BE49-F238E27FC236}">
                <a16:creationId xmlns:a16="http://schemas.microsoft.com/office/drawing/2014/main" id="{DFC13492-1D9F-4102-A929-AA63F64AFF1F}"/>
              </a:ext>
            </a:extLst>
          </p:cNvPr>
          <p:cNvSpPr>
            <a:spLocks noGrp="1"/>
          </p:cNvSpPr>
          <p:nvPr/>
        </p:nvSpPr>
        <p:spPr>
          <a:xfrm>
            <a:off x="609600" y="1571625"/>
            <a:ext cx="2857500" cy="381000"/>
          </a:xfrm>
          <a:prstGeom prst="roundRect">
            <a:avLst>
              <a:gd name="adj" fmla="val 20000"/>
            </a:avLst>
          </a:prstGeom>
          <a:solidFill>
            <a:srgbClr val="F45B61"/>
          </a:solidFill>
          <a:ln w="9525">
            <a:solidFill>
              <a:srgbClr val="F45B61"/>
            </a:solidFill>
            <a:prstDash val="solid"/>
          </a:ln>
        </p:spPr>
        <p:txBody>
          <a:bodyPr/>
          <a:lstStyle/>
          <a:p>
            <a:endParaRPr lang="it-IT"/>
          </a:p>
        </p:txBody>
      </p:sp>
      <p:sp>
        <p:nvSpPr>
          <p:cNvPr id="7" name="Rettangolo 6">
            <a:extLst>
              <a:ext uri="{FF2B5EF4-FFF2-40B4-BE49-F238E27FC236}">
                <a16:creationId xmlns:a16="http://schemas.microsoft.com/office/drawing/2014/main" id="{7E4F333C-8FD3-4FC8-A343-C846D6A3C2EE}"/>
              </a:ext>
            </a:extLst>
          </p:cNvPr>
          <p:cNvSpPr>
            <a:spLocks noGrp="1"/>
          </p:cNvSpPr>
          <p:nvPr/>
        </p:nvSpPr>
        <p:spPr>
          <a:xfrm>
            <a:off x="714375" y="1628775"/>
            <a:ext cx="2647950" cy="266700"/>
          </a:xfrm>
          <a:prstGeom prst="rect">
            <a:avLst/>
          </a:prstGeom>
          <a:noFill/>
          <a:ln w="0">
            <a:noFill/>
          </a:ln>
        </p:spPr>
        <p:txBody>
          <a:bodyPr anchor="ctr">
            <a:normAutofit/>
          </a:bodyPr>
          <a:lstStyle/>
          <a:p>
            <a:pPr algn="ctr">
              <a:defRPr sz="900" b="1">
                <a:solidFill>
                  <a:srgbClr val="FFFFFF"/>
                </a:solidFill>
                <a:latin typeface="Bitstream Charter"/>
                <a:ea typeface="Bitstream Charter"/>
                <a:cs typeface="Bitstream Charter"/>
              </a:defRPr>
            </a:pPr>
            <a:r>
              <a:rPr sz="900" b="1">
                <a:solidFill>
                  <a:srgbClr val="FFFFFF"/>
                </a:solidFill>
                <a:latin typeface="Bitstream Charter"/>
                <a:ea typeface="Bitstream Charter"/>
                <a:cs typeface="Bitstream Charter"/>
              </a:rPr>
              <a:t>AKI · ACUTE KIDNEY INJURY</a:t>
            </a:r>
          </a:p>
        </p:txBody>
      </p:sp>
      <p:sp>
        <p:nvSpPr>
          <p:cNvPr id="8" name="Rettangolo 7">
            <a:extLst>
              <a:ext uri="{FF2B5EF4-FFF2-40B4-BE49-F238E27FC236}">
                <a16:creationId xmlns:a16="http://schemas.microsoft.com/office/drawing/2014/main" id="{67128B0D-1A56-4913-BD22-58FD43371BD9}"/>
              </a:ext>
            </a:extLst>
          </p:cNvPr>
          <p:cNvSpPr>
            <a:spLocks noGrp="1"/>
          </p:cNvSpPr>
          <p:nvPr/>
        </p:nvSpPr>
        <p:spPr>
          <a:xfrm>
            <a:off x="714375" y="2333625"/>
            <a:ext cx="4000500" cy="428625"/>
          </a:xfrm>
          <a:prstGeom prst="rect">
            <a:avLst/>
          </a:prstGeom>
          <a:noFill/>
          <a:ln w="0">
            <a:noFill/>
          </a:ln>
        </p:spPr>
        <p:txBody>
          <a:bodyPr anchor="ctr">
            <a:normAutofit/>
          </a:bodyPr>
          <a:lstStyle/>
          <a:p>
            <a:pPr algn="l">
              <a:defRPr sz="2100" b="1">
                <a:solidFill>
                  <a:srgbClr val="132337"/>
                </a:solidFill>
                <a:latin typeface="Bitstream Charter"/>
                <a:ea typeface="Bitstream Charter"/>
                <a:cs typeface="Bitstream Charter"/>
              </a:defRPr>
            </a:pPr>
            <a:r>
              <a:rPr sz="2100" b="1">
                <a:solidFill>
                  <a:srgbClr val="132337"/>
                </a:solidFill>
                <a:latin typeface="Bitstream Charter"/>
                <a:ea typeface="Bitstream Charter"/>
                <a:cs typeface="Bitstream Charter"/>
              </a:rPr>
              <a:t>Alert elettronico</a:t>
            </a:r>
          </a:p>
        </p:txBody>
      </p:sp>
      <p:sp>
        <p:nvSpPr>
          <p:cNvPr id="9" name="Rettangolo 8">
            <a:extLst>
              <a:ext uri="{FF2B5EF4-FFF2-40B4-BE49-F238E27FC236}">
                <a16:creationId xmlns:a16="http://schemas.microsoft.com/office/drawing/2014/main" id="{9203E026-98E8-4363-8DA4-A9AF311A76BF}"/>
              </a:ext>
            </a:extLst>
          </p:cNvPr>
          <p:cNvSpPr>
            <a:spLocks noGrp="1"/>
          </p:cNvSpPr>
          <p:nvPr/>
        </p:nvSpPr>
        <p:spPr>
          <a:xfrm>
            <a:off x="714375" y="2809875"/>
            <a:ext cx="4000500" cy="342900"/>
          </a:xfrm>
          <a:prstGeom prst="rect">
            <a:avLst/>
          </a:prstGeom>
          <a:noFill/>
          <a:ln w="0">
            <a:noFill/>
          </a:ln>
        </p:spPr>
        <p:txBody>
          <a:bodyPr anchor="ctr">
            <a:normAutofit/>
          </a:bodyPr>
          <a:lstStyle/>
          <a:p>
            <a:pPr algn="l">
              <a:defRPr sz="1425" b="0">
                <a:solidFill>
                  <a:srgbClr val="657386"/>
                </a:solidFill>
                <a:latin typeface="Bitstream Charter"/>
                <a:ea typeface="Bitstream Charter"/>
                <a:cs typeface="Bitstream Charter"/>
              </a:defRPr>
            </a:pPr>
            <a:r>
              <a:rPr sz="1425" b="0">
                <a:solidFill>
                  <a:srgbClr val="657386"/>
                </a:solidFill>
                <a:latin typeface="Bitstream Charter"/>
                <a:ea typeface="Bitstream Charter"/>
                <a:cs typeface="Bitstream Charter"/>
              </a:rPr>
              <a:t>vs pratica usuale</a:t>
            </a:r>
          </a:p>
        </p:txBody>
      </p:sp>
      <p:sp>
        <p:nvSpPr>
          <p:cNvPr id="10" name="Rettangolo 9">
            <a:extLst>
              <a:ext uri="{FF2B5EF4-FFF2-40B4-BE49-F238E27FC236}">
                <a16:creationId xmlns:a16="http://schemas.microsoft.com/office/drawing/2014/main" id="{D6C47F74-6D98-4055-AA39-51344275485F}"/>
              </a:ext>
            </a:extLst>
          </p:cNvPr>
          <p:cNvSpPr>
            <a:spLocks noGrp="1"/>
          </p:cNvSpPr>
          <p:nvPr/>
        </p:nvSpPr>
        <p:spPr>
          <a:xfrm>
            <a:off x="714375" y="3667125"/>
            <a:ext cx="3333750" cy="266700"/>
          </a:xfrm>
          <a:prstGeom prst="rect">
            <a:avLst/>
          </a:prstGeom>
          <a:noFill/>
          <a:ln w="0">
            <a:noFill/>
          </a:ln>
        </p:spPr>
        <p:txBody>
          <a:bodyPr anchor="ctr">
            <a:normAutofit/>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Endpoint a 7 giorni</a:t>
            </a:r>
          </a:p>
        </p:txBody>
      </p:sp>
      <p:sp>
        <p:nvSpPr>
          <p:cNvPr id="11" name="Rettangolo 10">
            <a:extLst>
              <a:ext uri="{FF2B5EF4-FFF2-40B4-BE49-F238E27FC236}">
                <a16:creationId xmlns:a16="http://schemas.microsoft.com/office/drawing/2014/main" id="{9E1DCF8D-8F10-4A28-AD4D-0BA8880B543F}"/>
              </a:ext>
            </a:extLst>
          </p:cNvPr>
          <p:cNvSpPr>
            <a:spLocks noGrp="1"/>
          </p:cNvSpPr>
          <p:nvPr/>
        </p:nvSpPr>
        <p:spPr>
          <a:xfrm>
            <a:off x="714375" y="4000500"/>
            <a:ext cx="4095750" cy="381000"/>
          </a:xfrm>
          <a:prstGeom prst="rect">
            <a:avLst/>
          </a:prstGeom>
          <a:noFill/>
          <a:ln w="0">
            <a:noFill/>
          </a:ln>
        </p:spPr>
        <p:txBody>
          <a:bodyPr anchor="ctr">
            <a:normAutofit/>
          </a:bodyPr>
          <a:lstStyle/>
          <a:p>
            <a:pPr algn="l">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creatinina · dialisi · morte</a:t>
            </a:r>
          </a:p>
        </p:txBody>
      </p:sp>
      <p:sp>
        <p:nvSpPr>
          <p:cNvPr id="12" name="Rettangolo 11">
            <a:extLst>
              <a:ext uri="{FF2B5EF4-FFF2-40B4-BE49-F238E27FC236}">
                <a16:creationId xmlns:a16="http://schemas.microsoft.com/office/drawing/2014/main" id="{0CE40B37-994B-4DD7-91B1-F80C20BD32E4}"/>
              </a:ext>
            </a:extLst>
          </p:cNvPr>
          <p:cNvSpPr>
            <a:spLocks noGrp="1"/>
          </p:cNvSpPr>
          <p:nvPr/>
        </p:nvSpPr>
        <p:spPr>
          <a:xfrm>
            <a:off x="6858000" y="2095500"/>
            <a:ext cx="2857500" cy="952500"/>
          </a:xfrm>
          <a:prstGeom prst="rect">
            <a:avLst/>
          </a:prstGeom>
          <a:noFill/>
          <a:ln w="0">
            <a:noFill/>
          </a:ln>
        </p:spPr>
        <p:txBody>
          <a:bodyPr anchor="ctr">
            <a:normAutofit/>
          </a:bodyPr>
          <a:lstStyle/>
          <a:p>
            <a:pPr algn="ctr">
              <a:defRPr sz="5250" b="1">
                <a:solidFill>
                  <a:srgbClr val="F45B61"/>
                </a:solidFill>
                <a:latin typeface="Bitstream Charter"/>
                <a:ea typeface="Bitstream Charter"/>
                <a:cs typeface="Bitstream Charter"/>
              </a:defRPr>
            </a:pPr>
            <a:r>
              <a:rPr sz="5250" b="1">
                <a:solidFill>
                  <a:srgbClr val="F45B61"/>
                </a:solidFill>
                <a:latin typeface="Bitstream Charter"/>
                <a:ea typeface="Bitstream Charter"/>
                <a:cs typeface="Bitstream Charter"/>
              </a:rPr>
              <a:t>0</a:t>
            </a:r>
          </a:p>
        </p:txBody>
      </p:sp>
      <p:sp>
        <p:nvSpPr>
          <p:cNvPr id="13" name="Rettangolo 12">
            <a:extLst>
              <a:ext uri="{FF2B5EF4-FFF2-40B4-BE49-F238E27FC236}">
                <a16:creationId xmlns:a16="http://schemas.microsoft.com/office/drawing/2014/main" id="{1FA43DD6-B7F5-4326-ACF9-BF31E8A0A57B}"/>
              </a:ext>
            </a:extLst>
          </p:cNvPr>
          <p:cNvSpPr>
            <a:spLocks noGrp="1"/>
          </p:cNvSpPr>
          <p:nvPr/>
        </p:nvSpPr>
        <p:spPr>
          <a:xfrm>
            <a:off x="6667500" y="3028950"/>
            <a:ext cx="3238500" cy="304800"/>
          </a:xfrm>
          <a:prstGeom prst="rect">
            <a:avLst/>
          </a:prstGeom>
          <a:noFill/>
          <a:ln w="0">
            <a:noFill/>
          </a:ln>
        </p:spPr>
        <p:txBody>
          <a:bodyPr anchor="ctr">
            <a:normAutofit/>
          </a:bodyPr>
          <a:lstStyle/>
          <a:p>
            <a:pPr algn="ctr">
              <a:defRPr sz="1350" b="1">
                <a:solidFill>
                  <a:srgbClr val="657386"/>
                </a:solidFill>
                <a:latin typeface="Bitstream Charter"/>
                <a:ea typeface="Bitstream Charter"/>
                <a:cs typeface="Bitstream Charter"/>
              </a:defRPr>
            </a:pPr>
            <a:r>
              <a:rPr sz="1350" b="1">
                <a:solidFill>
                  <a:srgbClr val="657386"/>
                </a:solidFill>
                <a:latin typeface="Bitstream Charter"/>
                <a:ea typeface="Bitstream Charter"/>
                <a:cs typeface="Bitstream Charter"/>
              </a:rPr>
              <a:t>beneficio clinico dimostrato</a:t>
            </a:r>
          </a:p>
        </p:txBody>
      </p:sp>
      <p:sp>
        <p:nvSpPr>
          <p:cNvPr id="14" name="Rettangolo con angoli arrotondati 13">
            <a:extLst>
              <a:ext uri="{FF2B5EF4-FFF2-40B4-BE49-F238E27FC236}">
                <a16:creationId xmlns:a16="http://schemas.microsoft.com/office/drawing/2014/main" id="{59C6D4E4-8C2F-407A-85D2-2D380816F4F0}"/>
              </a:ext>
            </a:extLst>
          </p:cNvPr>
          <p:cNvSpPr>
            <a:spLocks noGrp="1"/>
          </p:cNvSpPr>
          <p:nvPr/>
        </p:nvSpPr>
        <p:spPr>
          <a:xfrm>
            <a:off x="6191250" y="3905250"/>
            <a:ext cx="4286250" cy="1047750"/>
          </a:xfrm>
          <a:prstGeom prst="roundRect">
            <a:avLst>
              <a:gd name="adj" fmla="val 7273"/>
            </a:avLst>
          </a:prstGeom>
          <a:solidFill>
            <a:srgbClr val="EAF6FB"/>
          </a:solidFill>
          <a:ln w="9525">
            <a:solidFill>
              <a:srgbClr val="EAF6FB"/>
            </a:solidFill>
            <a:prstDash val="solid"/>
          </a:ln>
        </p:spPr>
        <p:txBody>
          <a:bodyPr/>
          <a:lstStyle/>
          <a:p>
            <a:endParaRPr lang="it-IT"/>
          </a:p>
        </p:txBody>
      </p:sp>
      <p:sp>
        <p:nvSpPr>
          <p:cNvPr id="15" name="Rettangolo 14">
            <a:extLst>
              <a:ext uri="{FF2B5EF4-FFF2-40B4-BE49-F238E27FC236}">
                <a16:creationId xmlns:a16="http://schemas.microsoft.com/office/drawing/2014/main" id="{10047790-AB3C-4D34-ABAD-10C17E76F02F}"/>
              </a:ext>
            </a:extLst>
          </p:cNvPr>
          <p:cNvSpPr>
            <a:spLocks noGrp="1"/>
          </p:cNvSpPr>
          <p:nvPr/>
        </p:nvSpPr>
        <p:spPr>
          <a:xfrm>
            <a:off x="6572250" y="4048125"/>
            <a:ext cx="3524250" cy="742950"/>
          </a:xfrm>
          <a:prstGeom prst="rect">
            <a:avLst/>
          </a:prstGeom>
          <a:noFill/>
          <a:ln w="0">
            <a:noFill/>
          </a:ln>
        </p:spPr>
        <p:txBody>
          <a:bodyPr anchor="ctr">
            <a:normAutofit fontScale="89775"/>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Il segnale non prescriveva</a:t>
            </a:r>
          </a:p>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una risposta efficace e standardizzata.</a:t>
            </a:r>
          </a:p>
        </p:txBody>
      </p:sp>
      <p:sp>
        <p:nvSpPr>
          <p:cNvPr id="16" name="Rettangolo 15">
            <a:extLst>
              <a:ext uri="{FF2B5EF4-FFF2-40B4-BE49-F238E27FC236}">
                <a16:creationId xmlns:a16="http://schemas.microsoft.com/office/drawing/2014/main" id="{EAEB52B4-4243-4406-ADC0-3CDB751412B3}"/>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Wilson FP et al. Lancet 2015;385:1966–1974</a:t>
            </a:r>
          </a:p>
        </p:txBody>
      </p:sp>
    </p:spTree>
    <p:extLst>
      <p:ext uri="{BB962C8B-B14F-4D97-AF65-F5344CB8AC3E}">
        <p14:creationId xmlns:p14="http://schemas.microsoft.com/office/powerpoint/2010/main" val="921374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71525"/>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9519C4CF-14D2-41C0-88AF-2466A1949735}"/>
              </a:ext>
            </a:extLst>
          </p:cNvPr>
          <p:cNvSpPr>
            <a:spLocks noGrp="1"/>
          </p:cNvSpPr>
          <p:nvPr/>
        </p:nvSpPr>
        <p:spPr>
          <a:xfrm>
            <a:off x="685800" y="590550"/>
            <a:ext cx="4762500" cy="238125"/>
          </a:xfrm>
          <a:prstGeom prst="rect">
            <a:avLst/>
          </a:prstGeom>
          <a:noFill/>
          <a:ln w="0">
            <a:noFill/>
          </a:ln>
        </p:spPr>
        <p:txBody>
          <a:bodyPr anchor="ctr">
            <a:normAutofit fontScale="98718"/>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VOTAZIONE 2</a:t>
            </a:r>
          </a:p>
        </p:txBody>
      </p:sp>
      <p:sp>
        <p:nvSpPr>
          <p:cNvPr id="2" name="Rettangolo 1">
            <a:extLst>
              <a:ext uri="{FF2B5EF4-FFF2-40B4-BE49-F238E27FC236}">
                <a16:creationId xmlns:a16="http://schemas.microsoft.com/office/drawing/2014/main" id="{FFD7AFDF-DC43-49F4-95B3-77E1BF9C04EB}"/>
              </a:ext>
            </a:extLst>
          </p:cNvPr>
          <p:cNvSpPr>
            <a:spLocks noGrp="1"/>
          </p:cNvSpPr>
          <p:nvPr/>
        </p:nvSpPr>
        <p:spPr>
          <a:xfrm>
            <a:off x="685800" y="1257300"/>
            <a:ext cx="10287000" cy="1428750"/>
          </a:xfrm>
          <a:prstGeom prst="rect">
            <a:avLst/>
          </a:prstGeom>
          <a:noFill/>
          <a:ln w="0">
            <a:noFill/>
          </a:ln>
        </p:spPr>
        <p:txBody>
          <a:bodyPr anchor="ctr">
            <a:normAutofit/>
          </a:bodyPr>
          <a:lstStyle/>
          <a:p>
            <a:pPr algn="l">
              <a:defRPr sz="3150" b="1">
                <a:solidFill>
                  <a:srgbClr val="FFFFFF"/>
                </a:solidFill>
                <a:latin typeface="Bitstream Charter"/>
                <a:ea typeface="Bitstream Charter"/>
                <a:cs typeface="Bitstream Charter"/>
              </a:defRPr>
            </a:pPr>
            <a:r>
              <a:rPr sz="3150" b="1">
                <a:solidFill>
                  <a:srgbClr val="FFFFFF"/>
                </a:solidFill>
                <a:latin typeface="Bitstream Charter"/>
                <a:ea typeface="Bitstream Charter"/>
                <a:cs typeface="Bitstream Charter"/>
              </a:rPr>
              <a:t>Nel trial AKI, quale anello si è probabilmente interrotto?</a:t>
            </a:r>
          </a:p>
        </p:txBody>
      </p:sp>
      <p:sp>
        <p:nvSpPr>
          <p:cNvPr id="3" name="Rettangolo con angoli arrotondati 2">
            <a:extLst>
              <a:ext uri="{FF2B5EF4-FFF2-40B4-BE49-F238E27FC236}">
                <a16:creationId xmlns:a16="http://schemas.microsoft.com/office/drawing/2014/main" id="{DBF555F4-B24F-4A09-B3B7-7A93AF448F15}"/>
              </a:ext>
            </a:extLst>
          </p:cNvPr>
          <p:cNvSpPr>
            <a:spLocks noGrp="1"/>
          </p:cNvSpPr>
          <p:nvPr/>
        </p:nvSpPr>
        <p:spPr>
          <a:xfrm>
            <a:off x="68580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4" name="Rettangolo 3">
            <a:extLst>
              <a:ext uri="{FF2B5EF4-FFF2-40B4-BE49-F238E27FC236}">
                <a16:creationId xmlns:a16="http://schemas.microsoft.com/office/drawing/2014/main" id="{BEE9994B-B1DE-40DF-9762-1CCD780599CC}"/>
              </a:ext>
            </a:extLst>
          </p:cNvPr>
          <p:cNvSpPr>
            <a:spLocks noGrp="1"/>
          </p:cNvSpPr>
          <p:nvPr/>
        </p:nvSpPr>
        <p:spPr>
          <a:xfrm>
            <a:off x="8382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PREDIZIONE</a:t>
            </a:r>
          </a:p>
        </p:txBody>
      </p:sp>
      <p:sp>
        <p:nvSpPr>
          <p:cNvPr id="5" name="Rettangolo con angoli arrotondati 4">
            <a:extLst>
              <a:ext uri="{FF2B5EF4-FFF2-40B4-BE49-F238E27FC236}">
                <a16:creationId xmlns:a16="http://schemas.microsoft.com/office/drawing/2014/main" id="{EC69BEA5-87F1-4A00-B51E-A3EE2CFD914A}"/>
              </a:ext>
            </a:extLst>
          </p:cNvPr>
          <p:cNvSpPr>
            <a:spLocks noGrp="1"/>
          </p:cNvSpPr>
          <p:nvPr/>
        </p:nvSpPr>
        <p:spPr>
          <a:xfrm>
            <a:off x="344805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6" name="Rettangolo 5">
            <a:extLst>
              <a:ext uri="{FF2B5EF4-FFF2-40B4-BE49-F238E27FC236}">
                <a16:creationId xmlns:a16="http://schemas.microsoft.com/office/drawing/2014/main" id="{9DF219B7-86FD-47A8-ACCF-2CBEF5FA44FA}"/>
              </a:ext>
            </a:extLst>
          </p:cNvPr>
          <p:cNvSpPr>
            <a:spLocks noGrp="1"/>
          </p:cNvSpPr>
          <p:nvPr/>
        </p:nvSpPr>
        <p:spPr>
          <a:xfrm>
            <a:off x="360045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DECISIONE</a:t>
            </a:r>
          </a:p>
        </p:txBody>
      </p:sp>
      <p:sp>
        <p:nvSpPr>
          <p:cNvPr id="7" name="Rettangolo con angoli arrotondati 6">
            <a:extLst>
              <a:ext uri="{FF2B5EF4-FFF2-40B4-BE49-F238E27FC236}">
                <a16:creationId xmlns:a16="http://schemas.microsoft.com/office/drawing/2014/main" id="{7CB5C866-E9CA-45A4-A79C-EF0D03F522DA}"/>
              </a:ext>
            </a:extLst>
          </p:cNvPr>
          <p:cNvSpPr>
            <a:spLocks noGrp="1"/>
          </p:cNvSpPr>
          <p:nvPr/>
        </p:nvSpPr>
        <p:spPr>
          <a:xfrm>
            <a:off x="6210300" y="3429000"/>
            <a:ext cx="2381250" cy="914400"/>
          </a:xfrm>
          <a:prstGeom prst="roundRect">
            <a:avLst>
              <a:gd name="adj" fmla="val 8333"/>
            </a:avLst>
          </a:prstGeom>
          <a:solidFill>
            <a:srgbClr val="F45B61"/>
          </a:solidFill>
          <a:ln w="9525">
            <a:solidFill>
              <a:srgbClr val="F45B61"/>
            </a:solidFill>
            <a:prstDash val="solid"/>
          </a:ln>
        </p:spPr>
        <p:txBody>
          <a:bodyPr/>
          <a:lstStyle/>
          <a:p>
            <a:endParaRPr lang="it-IT"/>
          </a:p>
        </p:txBody>
      </p:sp>
      <p:sp>
        <p:nvSpPr>
          <p:cNvPr id="8" name="Rettangolo 7">
            <a:extLst>
              <a:ext uri="{FF2B5EF4-FFF2-40B4-BE49-F238E27FC236}">
                <a16:creationId xmlns:a16="http://schemas.microsoft.com/office/drawing/2014/main" id="{3548E1CA-2038-4A34-AAC4-0B8A7E1ABA4E}"/>
              </a:ext>
            </a:extLst>
          </p:cNvPr>
          <p:cNvSpPr>
            <a:spLocks noGrp="1"/>
          </p:cNvSpPr>
          <p:nvPr/>
        </p:nvSpPr>
        <p:spPr>
          <a:xfrm>
            <a:off x="63627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AZIONE</a:t>
            </a:r>
          </a:p>
        </p:txBody>
      </p:sp>
      <p:sp>
        <p:nvSpPr>
          <p:cNvPr id="9" name="Rettangolo 8">
            <a:extLst>
              <a:ext uri="{FF2B5EF4-FFF2-40B4-BE49-F238E27FC236}">
                <a16:creationId xmlns:a16="http://schemas.microsoft.com/office/drawing/2014/main" id="{4616234D-F73F-4C44-8B30-31C5DCC8B99F}"/>
              </a:ext>
            </a:extLst>
          </p:cNvPr>
          <p:cNvSpPr>
            <a:spLocks noGrp="1"/>
          </p:cNvSpPr>
          <p:nvPr/>
        </p:nvSpPr>
        <p:spPr>
          <a:xfrm>
            <a:off x="685800" y="5810250"/>
            <a:ext cx="4000500" cy="228600"/>
          </a:xfrm>
          <a:prstGeom prst="rect">
            <a:avLst/>
          </a:prstGeom>
          <a:noFill/>
          <a:ln w="0">
            <a:noFill/>
          </a:ln>
        </p:spPr>
        <p:txBody>
          <a:bodyPr anchor="ctr">
            <a:normAutofit fontScale="85714"/>
          </a:bodyPr>
          <a:lstStyle/>
          <a:p>
            <a:pPr algn="l">
              <a:defRPr sz="1050" b="0">
                <a:solidFill>
                  <a:srgbClr val="A9BDCD"/>
                </a:solidFill>
                <a:latin typeface="Bitstream Charter"/>
                <a:ea typeface="Bitstream Charter"/>
                <a:cs typeface="Bitstream Charter"/>
              </a:defRPr>
            </a:pPr>
            <a:r>
              <a:rPr sz="1050" b="0">
                <a:solidFill>
                  <a:srgbClr val="A9BDCD"/>
                </a:solidFill>
                <a:latin typeface="Bitstream Charter"/>
                <a:ea typeface="Bitstream Charter"/>
                <a:cs typeface="Bitstream Charter"/>
              </a:rPr>
              <a:t>Risposta dalla sala · 10 secondi</a:t>
            </a:r>
          </a:p>
        </p:txBody>
      </p:sp>
    </p:spTree>
    <p:extLst>
      <p:ext uri="{BB962C8B-B14F-4D97-AF65-F5344CB8AC3E}">
        <p14:creationId xmlns:p14="http://schemas.microsoft.com/office/powerpoint/2010/main" val="869812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ttangolo 16">
            <a:extLst>
              <a:ext uri="{FF2B5EF4-FFF2-40B4-BE49-F238E27FC236}">
                <a16:creationId xmlns:a16="http://schemas.microsoft.com/office/drawing/2014/main" id="{AF1935D7-68A9-4AD0-9339-EF434ED6FE34}"/>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TARGETED REAL-TIME EARLY WARNING SYSTEM</a:t>
            </a:r>
          </a:p>
        </p:txBody>
      </p:sp>
      <p:sp>
        <p:nvSpPr>
          <p:cNvPr id="2" name="Rettangolo 1">
            <a:extLst>
              <a:ext uri="{FF2B5EF4-FFF2-40B4-BE49-F238E27FC236}">
                <a16:creationId xmlns:a16="http://schemas.microsoft.com/office/drawing/2014/main" id="{2647E5B7-403D-4F6E-995E-7E8B2BFAF850}"/>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TREWS: il workflow può fare la differenza</a:t>
            </a:r>
          </a:p>
        </p:txBody>
      </p:sp>
      <p:sp>
        <p:nvSpPr>
          <p:cNvPr id="3" name="Rettangolo 2">
            <a:extLst>
              <a:ext uri="{FF2B5EF4-FFF2-40B4-BE49-F238E27FC236}">
                <a16:creationId xmlns:a16="http://schemas.microsoft.com/office/drawing/2014/main" id="{A00D31E9-7374-45F1-95FD-72C5BD80CEF6}"/>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3A8A515A-5AB0-4C34-80C1-41EA7EED1E3C}"/>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D6ECDF7B-EE86-4BC0-ACD1-54660A2114D9}"/>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09</a:t>
            </a:r>
          </a:p>
        </p:txBody>
      </p:sp>
      <p:sp>
        <p:nvSpPr>
          <p:cNvPr id="6" name="Rettangolo 5">
            <a:extLst>
              <a:ext uri="{FF2B5EF4-FFF2-40B4-BE49-F238E27FC236}">
                <a16:creationId xmlns:a16="http://schemas.microsoft.com/office/drawing/2014/main" id="{F25BCEDA-BD66-468E-8D9E-4170A2E3C16C}"/>
              </a:ext>
            </a:extLst>
          </p:cNvPr>
          <p:cNvSpPr>
            <a:spLocks noGrp="1"/>
          </p:cNvSpPr>
          <p:nvPr/>
        </p:nvSpPr>
        <p:spPr>
          <a:xfrm>
            <a:off x="666750" y="1666875"/>
            <a:ext cx="2571750" cy="590550"/>
          </a:xfrm>
          <a:prstGeom prst="rect">
            <a:avLst/>
          </a:prstGeom>
          <a:noFill/>
          <a:ln w="0">
            <a:noFill/>
          </a:ln>
        </p:spPr>
        <p:txBody>
          <a:bodyPr anchor="ctr">
            <a:normAutofit/>
          </a:bodyPr>
          <a:lstStyle/>
          <a:p>
            <a:pPr algn="ctr">
              <a:defRPr sz="3150" b="1">
                <a:solidFill>
                  <a:srgbClr val="132337"/>
                </a:solidFill>
                <a:latin typeface="Bitstream Charter"/>
                <a:ea typeface="Bitstream Charter"/>
                <a:cs typeface="Bitstream Charter"/>
              </a:defRPr>
            </a:pPr>
            <a:r>
              <a:rPr sz="3150" b="1">
                <a:solidFill>
                  <a:srgbClr val="132337"/>
                </a:solidFill>
                <a:latin typeface="Bitstream Charter"/>
                <a:ea typeface="Bitstream Charter"/>
                <a:cs typeface="Bitstream Charter"/>
              </a:rPr>
              <a:t>590.736</a:t>
            </a:r>
          </a:p>
        </p:txBody>
      </p:sp>
      <p:sp>
        <p:nvSpPr>
          <p:cNvPr id="7" name="Rettangolo 6">
            <a:extLst>
              <a:ext uri="{FF2B5EF4-FFF2-40B4-BE49-F238E27FC236}">
                <a16:creationId xmlns:a16="http://schemas.microsoft.com/office/drawing/2014/main" id="{4A46A4C4-6879-481A-87EA-B3FBE8B230F0}"/>
              </a:ext>
            </a:extLst>
          </p:cNvPr>
          <p:cNvSpPr>
            <a:spLocks noGrp="1"/>
          </p:cNvSpPr>
          <p:nvPr/>
        </p:nvSpPr>
        <p:spPr>
          <a:xfrm>
            <a:off x="666750" y="2238375"/>
            <a:ext cx="2571750" cy="266700"/>
          </a:xfrm>
          <a:prstGeom prst="rect">
            <a:avLst/>
          </a:prstGeom>
          <a:noFill/>
          <a:ln w="0">
            <a:noFill/>
          </a:ln>
        </p:spPr>
        <p:txBody>
          <a:bodyPr anchor="ctr">
            <a:normAutofit fontScale="95833"/>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pazienti monitorati</a:t>
            </a:r>
          </a:p>
        </p:txBody>
      </p:sp>
      <p:sp>
        <p:nvSpPr>
          <p:cNvPr id="8" name="Rettangolo 7">
            <a:extLst>
              <a:ext uri="{FF2B5EF4-FFF2-40B4-BE49-F238E27FC236}">
                <a16:creationId xmlns:a16="http://schemas.microsoft.com/office/drawing/2014/main" id="{67A32AAB-6273-4EAE-BD52-14770C832E49}"/>
              </a:ext>
            </a:extLst>
          </p:cNvPr>
          <p:cNvSpPr>
            <a:spLocks noGrp="1"/>
          </p:cNvSpPr>
          <p:nvPr/>
        </p:nvSpPr>
        <p:spPr>
          <a:xfrm>
            <a:off x="3429000" y="1666875"/>
            <a:ext cx="2571750" cy="590550"/>
          </a:xfrm>
          <a:prstGeom prst="rect">
            <a:avLst/>
          </a:prstGeom>
          <a:noFill/>
          <a:ln w="0">
            <a:noFill/>
          </a:ln>
        </p:spPr>
        <p:txBody>
          <a:bodyPr anchor="ctr">
            <a:normAutofit/>
          </a:bodyPr>
          <a:lstStyle/>
          <a:p>
            <a:pPr algn="ctr">
              <a:defRPr sz="3150" b="1">
                <a:solidFill>
                  <a:srgbClr val="00A7E1"/>
                </a:solidFill>
                <a:latin typeface="Bitstream Charter"/>
                <a:ea typeface="Bitstream Charter"/>
                <a:cs typeface="Bitstream Charter"/>
              </a:defRPr>
            </a:pPr>
            <a:r>
              <a:rPr sz="3150" b="1">
                <a:solidFill>
                  <a:srgbClr val="00A7E1"/>
                </a:solidFill>
                <a:latin typeface="Bitstream Charter"/>
                <a:ea typeface="Bitstream Charter"/>
                <a:cs typeface="Bitstream Charter"/>
              </a:rPr>
              <a:t>6.877</a:t>
            </a:r>
          </a:p>
        </p:txBody>
      </p:sp>
      <p:sp>
        <p:nvSpPr>
          <p:cNvPr id="9" name="Rettangolo 8">
            <a:extLst>
              <a:ext uri="{FF2B5EF4-FFF2-40B4-BE49-F238E27FC236}">
                <a16:creationId xmlns:a16="http://schemas.microsoft.com/office/drawing/2014/main" id="{DAE8A4C5-42DF-41ED-AEAC-5FB106DABD2C}"/>
              </a:ext>
            </a:extLst>
          </p:cNvPr>
          <p:cNvSpPr>
            <a:spLocks noGrp="1"/>
          </p:cNvSpPr>
          <p:nvPr/>
        </p:nvSpPr>
        <p:spPr>
          <a:xfrm>
            <a:off x="3429000" y="2238375"/>
            <a:ext cx="2571750" cy="266700"/>
          </a:xfrm>
          <a:prstGeom prst="rect">
            <a:avLst/>
          </a:prstGeom>
          <a:noFill/>
          <a:ln w="0">
            <a:noFill/>
          </a:ln>
        </p:spPr>
        <p:txBody>
          <a:bodyPr anchor="ctr">
            <a:normAutofit fontScale="95833"/>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pazienti con sepsi</a:t>
            </a:r>
          </a:p>
        </p:txBody>
      </p:sp>
      <p:graphicFrame>
        <p:nvGraphicFramePr>
          <p:cNvPr id="26" name="Chart"/>
          <p:cNvGraphicFramePr/>
          <p:nvPr/>
        </p:nvGraphicFramePr>
        <p:xfrm>
          <a:off x="857250" y="3143250"/>
          <a:ext cx="6286500" cy="238125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ttangolo 10">
            <a:extLst>
              <a:ext uri="{FF2B5EF4-FFF2-40B4-BE49-F238E27FC236}">
                <a16:creationId xmlns:a16="http://schemas.microsoft.com/office/drawing/2014/main" id="{A2553252-0ED8-42F7-9E5E-8BEDE9D321FD}"/>
              </a:ext>
            </a:extLst>
          </p:cNvPr>
          <p:cNvSpPr>
            <a:spLocks noGrp="1"/>
          </p:cNvSpPr>
          <p:nvPr/>
        </p:nvSpPr>
        <p:spPr>
          <a:xfrm>
            <a:off x="7953375" y="2333625"/>
            <a:ext cx="2857500" cy="666750"/>
          </a:xfrm>
          <a:prstGeom prst="rect">
            <a:avLst/>
          </a:prstGeom>
          <a:noFill/>
          <a:ln w="0">
            <a:noFill/>
          </a:ln>
        </p:spPr>
        <p:txBody>
          <a:bodyPr anchor="ctr">
            <a:normAutofit/>
          </a:bodyPr>
          <a:lstStyle/>
          <a:p>
            <a:pPr algn="ctr">
              <a:defRPr sz="3600" b="1">
                <a:solidFill>
                  <a:srgbClr val="00A7E1"/>
                </a:solidFill>
                <a:latin typeface="Bitstream Charter"/>
                <a:ea typeface="Bitstream Charter"/>
                <a:cs typeface="Bitstream Charter"/>
              </a:defRPr>
            </a:pPr>
            <a:r>
              <a:rPr sz="3600" b="1">
                <a:solidFill>
                  <a:srgbClr val="00A7E1"/>
                </a:solidFill>
                <a:latin typeface="Bitstream Charter"/>
                <a:ea typeface="Bitstream Charter"/>
                <a:cs typeface="Bitstream Charter"/>
              </a:rPr>
              <a:t>3,3%</a:t>
            </a:r>
          </a:p>
        </p:txBody>
      </p:sp>
      <p:sp>
        <p:nvSpPr>
          <p:cNvPr id="12" name="Rettangolo 11">
            <a:extLst>
              <a:ext uri="{FF2B5EF4-FFF2-40B4-BE49-F238E27FC236}">
                <a16:creationId xmlns:a16="http://schemas.microsoft.com/office/drawing/2014/main" id="{91C9F8CB-60F3-443B-B7AD-FAB69036629C}"/>
              </a:ext>
            </a:extLst>
          </p:cNvPr>
          <p:cNvSpPr>
            <a:spLocks noGrp="1"/>
          </p:cNvSpPr>
          <p:nvPr/>
        </p:nvSpPr>
        <p:spPr>
          <a:xfrm>
            <a:off x="7715250" y="2952750"/>
            <a:ext cx="3333750" cy="285750"/>
          </a:xfrm>
          <a:prstGeom prst="rect">
            <a:avLst/>
          </a:prstGeom>
          <a:noFill/>
          <a:ln w="0">
            <a:noFill/>
          </a:ln>
        </p:spPr>
        <p:txBody>
          <a:bodyPr anchor="ctr">
            <a:normAutofit/>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riduzione assoluta aggiustata</a:t>
            </a:r>
          </a:p>
        </p:txBody>
      </p:sp>
      <p:sp>
        <p:nvSpPr>
          <p:cNvPr id="13" name="Rettangolo 12">
            <a:extLst>
              <a:ext uri="{FF2B5EF4-FFF2-40B4-BE49-F238E27FC236}">
                <a16:creationId xmlns:a16="http://schemas.microsoft.com/office/drawing/2014/main" id="{D290CD54-542A-4BD7-BC9B-A7ED7BAC70A3}"/>
              </a:ext>
            </a:extLst>
          </p:cNvPr>
          <p:cNvSpPr>
            <a:spLocks noGrp="1"/>
          </p:cNvSpPr>
          <p:nvPr/>
        </p:nvSpPr>
        <p:spPr>
          <a:xfrm>
            <a:off x="7953375" y="3714750"/>
            <a:ext cx="2857500" cy="666750"/>
          </a:xfrm>
          <a:prstGeom prst="rect">
            <a:avLst/>
          </a:prstGeom>
          <a:noFill/>
          <a:ln w="0">
            <a:noFill/>
          </a:ln>
        </p:spPr>
        <p:txBody>
          <a:bodyPr anchor="ctr">
            <a:normAutofit/>
          </a:bodyPr>
          <a:lstStyle/>
          <a:p>
            <a:pPr algn="ctr">
              <a:defRPr sz="3600" b="1">
                <a:solidFill>
                  <a:srgbClr val="F45B61"/>
                </a:solidFill>
                <a:latin typeface="Bitstream Charter"/>
                <a:ea typeface="Bitstream Charter"/>
                <a:cs typeface="Bitstream Charter"/>
              </a:defRPr>
            </a:pPr>
            <a:r>
              <a:rPr sz="3600" b="1">
                <a:solidFill>
                  <a:srgbClr val="F45B61"/>
                </a:solidFill>
                <a:latin typeface="Bitstream Charter"/>
                <a:ea typeface="Bitstream Charter"/>
                <a:cs typeface="Bitstream Charter"/>
              </a:rPr>
              <a:t>4,5%</a:t>
            </a:r>
          </a:p>
        </p:txBody>
      </p:sp>
      <p:sp>
        <p:nvSpPr>
          <p:cNvPr id="14" name="Rettangolo 13">
            <a:extLst>
              <a:ext uri="{FF2B5EF4-FFF2-40B4-BE49-F238E27FC236}">
                <a16:creationId xmlns:a16="http://schemas.microsoft.com/office/drawing/2014/main" id="{C2E34AD2-FBF7-4DC2-B4BC-CA909F3F1B31}"/>
              </a:ext>
            </a:extLst>
          </p:cNvPr>
          <p:cNvSpPr>
            <a:spLocks noGrp="1"/>
          </p:cNvSpPr>
          <p:nvPr/>
        </p:nvSpPr>
        <p:spPr>
          <a:xfrm>
            <a:off x="7715250" y="4333875"/>
            <a:ext cx="3333750" cy="285750"/>
          </a:xfrm>
          <a:prstGeom prst="rect">
            <a:avLst/>
          </a:prstGeom>
          <a:noFill/>
          <a:ln w="0">
            <a:noFill/>
          </a:ln>
        </p:spPr>
        <p:txBody>
          <a:bodyPr anchor="ctr">
            <a:normAutofit/>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sottogruppo ad alto rischio</a:t>
            </a:r>
          </a:p>
        </p:txBody>
      </p:sp>
      <p:sp>
        <p:nvSpPr>
          <p:cNvPr id="15" name="Rettangolo 14">
            <a:extLst>
              <a:ext uri="{FF2B5EF4-FFF2-40B4-BE49-F238E27FC236}">
                <a16:creationId xmlns:a16="http://schemas.microsoft.com/office/drawing/2014/main" id="{EE0FA0DD-2481-4406-898E-79909EB4926B}"/>
              </a:ext>
            </a:extLst>
          </p:cNvPr>
          <p:cNvSpPr>
            <a:spLocks noGrp="1"/>
          </p:cNvSpPr>
          <p:nvPr/>
        </p:nvSpPr>
        <p:spPr>
          <a:xfrm>
            <a:off x="7620000" y="5191125"/>
            <a:ext cx="3524250" cy="342900"/>
          </a:xfrm>
          <a:prstGeom prst="rect">
            <a:avLst/>
          </a:prstGeom>
          <a:noFill/>
          <a:ln w="0">
            <a:noFill/>
          </a:ln>
        </p:spPr>
        <p:txBody>
          <a:bodyPr anchor="ctr">
            <a:normAutofit/>
          </a:bodyPr>
          <a:lstStyle/>
          <a:p>
            <a:pPr algn="ctr">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Associazione, non prova randomizzata</a:t>
            </a:r>
          </a:p>
        </p:txBody>
      </p:sp>
      <p:sp>
        <p:nvSpPr>
          <p:cNvPr id="16" name="Rettangolo 15">
            <a:extLst>
              <a:ext uri="{FF2B5EF4-FFF2-40B4-BE49-F238E27FC236}">
                <a16:creationId xmlns:a16="http://schemas.microsoft.com/office/drawing/2014/main" id="{27D301D6-4250-4248-B33F-1F0DC1602CDC}"/>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Adams R et al. Nat Med 2022;28:1455–1460</a:t>
            </a:r>
          </a:p>
        </p:txBody>
      </p:sp>
    </p:spTree>
    <p:extLst>
      <p:ext uri="{BB962C8B-B14F-4D97-AF65-F5344CB8AC3E}">
        <p14:creationId xmlns:p14="http://schemas.microsoft.com/office/powerpoint/2010/main" val="1999088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ttangolo 16">
            <a:extLst>
              <a:ext uri="{FF2B5EF4-FFF2-40B4-BE49-F238E27FC236}">
                <a16:creationId xmlns:a16="http://schemas.microsoft.com/office/drawing/2014/main" id="{BC5085B1-985D-4F4E-BD6E-3E75B6E6C280}"/>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CONFRONTO</a:t>
            </a:r>
          </a:p>
        </p:txBody>
      </p:sp>
      <p:sp>
        <p:nvSpPr>
          <p:cNvPr id="2" name="Rettangolo 1">
            <a:extLst>
              <a:ext uri="{FF2B5EF4-FFF2-40B4-BE49-F238E27FC236}">
                <a16:creationId xmlns:a16="http://schemas.microsoft.com/office/drawing/2014/main" id="{24AE2CB7-3794-4BFF-9E26-DFA89F67CCD1}"/>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Due studi, due livelli di evidenza</a:t>
            </a:r>
          </a:p>
        </p:txBody>
      </p:sp>
      <p:sp>
        <p:nvSpPr>
          <p:cNvPr id="3" name="Rettangolo 2">
            <a:extLst>
              <a:ext uri="{FF2B5EF4-FFF2-40B4-BE49-F238E27FC236}">
                <a16:creationId xmlns:a16="http://schemas.microsoft.com/office/drawing/2014/main" id="{FF13C016-0465-4D9B-83A1-DE4AE1929A2D}"/>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90C2370F-0268-4815-9711-32AE2757BA9B}"/>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89F4C8DF-18BF-4B4B-8027-FA231B6E0614}"/>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10</a:t>
            </a:r>
          </a:p>
        </p:txBody>
      </p:sp>
      <p:sp>
        <p:nvSpPr>
          <p:cNvPr id="6" name="Rettangolo 5">
            <a:extLst>
              <a:ext uri="{FF2B5EF4-FFF2-40B4-BE49-F238E27FC236}">
                <a16:creationId xmlns:a16="http://schemas.microsoft.com/office/drawing/2014/main" id="{CBE0D035-6A46-41C7-A25D-CEEAF7F0AB90}"/>
              </a:ext>
            </a:extLst>
          </p:cNvPr>
          <p:cNvSpPr>
            <a:spLocks noGrp="1"/>
          </p:cNvSpPr>
          <p:nvPr/>
        </p:nvSpPr>
        <p:spPr>
          <a:xfrm>
            <a:off x="1047750" y="1666875"/>
            <a:ext cx="4095750" cy="428625"/>
          </a:xfrm>
          <a:prstGeom prst="rect">
            <a:avLst/>
          </a:prstGeom>
          <a:noFill/>
          <a:ln w="0">
            <a:noFill/>
          </a:ln>
        </p:spPr>
        <p:txBody>
          <a:bodyPr anchor="ctr">
            <a:normAutofit/>
          </a:bodyPr>
          <a:lstStyle/>
          <a:p>
            <a:pPr algn="ctr">
              <a:defRPr sz="1875" b="1">
                <a:solidFill>
                  <a:srgbClr val="F45B61"/>
                </a:solidFill>
                <a:latin typeface="Bitstream Charter"/>
                <a:ea typeface="Bitstream Charter"/>
                <a:cs typeface="Bitstream Charter"/>
              </a:defRPr>
            </a:pPr>
            <a:r>
              <a:rPr sz="1875" b="1">
                <a:solidFill>
                  <a:srgbClr val="F45B61"/>
                </a:solidFill>
                <a:latin typeface="Bitstream Charter"/>
                <a:ea typeface="Bitstream Charter"/>
                <a:cs typeface="Bitstream Charter"/>
              </a:rPr>
              <a:t>AKI ALERT</a:t>
            </a:r>
          </a:p>
        </p:txBody>
      </p:sp>
      <p:sp>
        <p:nvSpPr>
          <p:cNvPr id="7" name="Rettangolo 6">
            <a:extLst>
              <a:ext uri="{FF2B5EF4-FFF2-40B4-BE49-F238E27FC236}">
                <a16:creationId xmlns:a16="http://schemas.microsoft.com/office/drawing/2014/main" id="{79698E5D-931E-406C-A6E1-BD695511663B}"/>
              </a:ext>
            </a:extLst>
          </p:cNvPr>
          <p:cNvSpPr>
            <a:spLocks noGrp="1"/>
          </p:cNvSpPr>
          <p:nvPr/>
        </p:nvSpPr>
        <p:spPr>
          <a:xfrm>
            <a:off x="1047750" y="2143125"/>
            <a:ext cx="4095750" cy="333375"/>
          </a:xfrm>
          <a:prstGeom prst="rect">
            <a:avLst/>
          </a:prstGeom>
          <a:noFill/>
          <a:ln w="0">
            <a:noFill/>
          </a:ln>
        </p:spPr>
        <p:txBody>
          <a:bodyPr anchor="ctr">
            <a:normAutofit/>
          </a:bodyPr>
          <a:lstStyle/>
          <a:p>
            <a:pPr algn="ctr">
              <a:defRPr sz="1125" b="1">
                <a:solidFill>
                  <a:srgbClr val="657386"/>
                </a:solidFill>
                <a:latin typeface="Bitstream Charter"/>
                <a:ea typeface="Bitstream Charter"/>
                <a:cs typeface="Bitstream Charter"/>
              </a:defRPr>
            </a:pPr>
            <a:r>
              <a:rPr sz="1125" b="1">
                <a:solidFill>
                  <a:srgbClr val="657386"/>
                </a:solidFill>
                <a:latin typeface="Bitstream Charter"/>
                <a:ea typeface="Bitstream Charter"/>
                <a:cs typeface="Bitstream Charter"/>
              </a:rPr>
              <a:t>RCT · Randomized Controlled Trial</a:t>
            </a:r>
          </a:p>
        </p:txBody>
      </p:sp>
      <p:sp>
        <p:nvSpPr>
          <p:cNvPr id="8" name="Rettangolo 7">
            <a:extLst>
              <a:ext uri="{FF2B5EF4-FFF2-40B4-BE49-F238E27FC236}">
                <a16:creationId xmlns:a16="http://schemas.microsoft.com/office/drawing/2014/main" id="{0944AF91-879A-452F-858F-3CCA22774385}"/>
              </a:ext>
            </a:extLst>
          </p:cNvPr>
          <p:cNvSpPr>
            <a:spLocks noGrp="1"/>
          </p:cNvSpPr>
          <p:nvPr/>
        </p:nvSpPr>
        <p:spPr>
          <a:xfrm>
            <a:off x="1047750" y="2714625"/>
            <a:ext cx="4095750" cy="400050"/>
          </a:xfrm>
          <a:prstGeom prst="rect">
            <a:avLst/>
          </a:prstGeom>
          <a:noFill/>
          <a:ln w="0">
            <a:noFill/>
          </a:ln>
        </p:spPr>
        <p:txBody>
          <a:bodyPr anchor="ctr">
            <a:normAutofit/>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Segnale isolato</a:t>
            </a:r>
          </a:p>
        </p:txBody>
      </p:sp>
      <p:sp>
        <p:nvSpPr>
          <p:cNvPr id="9" name="Rettangolo 8">
            <a:extLst>
              <a:ext uri="{FF2B5EF4-FFF2-40B4-BE49-F238E27FC236}">
                <a16:creationId xmlns:a16="http://schemas.microsoft.com/office/drawing/2014/main" id="{C1595DDE-6D98-4621-AAB4-F98C8FE6B3ED}"/>
              </a:ext>
            </a:extLst>
          </p:cNvPr>
          <p:cNvSpPr>
            <a:spLocks noGrp="1"/>
          </p:cNvSpPr>
          <p:nvPr/>
        </p:nvSpPr>
        <p:spPr>
          <a:xfrm>
            <a:off x="1047750" y="3333750"/>
            <a:ext cx="4095750" cy="476250"/>
          </a:xfrm>
          <a:prstGeom prst="rect">
            <a:avLst/>
          </a:prstGeom>
          <a:noFill/>
          <a:ln w="0">
            <a:noFill/>
          </a:ln>
        </p:spPr>
        <p:txBody>
          <a:bodyPr anchor="ctr">
            <a:normAutofit/>
          </a:bodyPr>
          <a:lstStyle/>
          <a:p>
            <a:pPr algn="ctr">
              <a:defRPr sz="2025" b="1">
                <a:solidFill>
                  <a:srgbClr val="F45B61"/>
                </a:solidFill>
                <a:latin typeface="Bitstream Charter"/>
                <a:ea typeface="Bitstream Charter"/>
                <a:cs typeface="Bitstream Charter"/>
              </a:defRPr>
            </a:pPr>
            <a:r>
              <a:rPr sz="2025" b="1">
                <a:solidFill>
                  <a:srgbClr val="F45B61"/>
                </a:solidFill>
                <a:latin typeface="Bitstream Charter"/>
                <a:ea typeface="Bitstream Charter"/>
                <a:cs typeface="Bitstream Charter"/>
              </a:rPr>
              <a:t>Nessun beneficio</a:t>
            </a:r>
          </a:p>
        </p:txBody>
      </p:sp>
      <p:sp>
        <p:nvSpPr>
          <p:cNvPr id="10" name="Rettangolo 9">
            <a:extLst>
              <a:ext uri="{FF2B5EF4-FFF2-40B4-BE49-F238E27FC236}">
                <a16:creationId xmlns:a16="http://schemas.microsoft.com/office/drawing/2014/main" id="{23B11FE9-F834-4748-8DC6-BB42CBB815C8}"/>
              </a:ext>
            </a:extLst>
          </p:cNvPr>
          <p:cNvSpPr>
            <a:spLocks noGrp="1"/>
          </p:cNvSpPr>
          <p:nvPr/>
        </p:nvSpPr>
        <p:spPr>
          <a:xfrm>
            <a:off x="6048375" y="1619250"/>
            <a:ext cx="19050" cy="3333750"/>
          </a:xfrm>
          <a:prstGeom prst="rect">
            <a:avLst/>
          </a:prstGeom>
          <a:solidFill>
            <a:srgbClr val="D9E2EA"/>
          </a:solidFill>
          <a:ln w="9525">
            <a:solidFill>
              <a:srgbClr val="D9E2EA"/>
            </a:solidFill>
            <a:prstDash val="solid"/>
          </a:ln>
        </p:spPr>
        <p:txBody>
          <a:bodyPr/>
          <a:lstStyle/>
          <a:p>
            <a:endParaRPr lang="it-IT"/>
          </a:p>
        </p:txBody>
      </p:sp>
      <p:sp>
        <p:nvSpPr>
          <p:cNvPr id="11" name="Rettangolo 10">
            <a:extLst>
              <a:ext uri="{FF2B5EF4-FFF2-40B4-BE49-F238E27FC236}">
                <a16:creationId xmlns:a16="http://schemas.microsoft.com/office/drawing/2014/main" id="{7E70FC44-B05A-4FAA-81EA-0EC77AE4DC20}"/>
              </a:ext>
            </a:extLst>
          </p:cNvPr>
          <p:cNvSpPr>
            <a:spLocks noGrp="1"/>
          </p:cNvSpPr>
          <p:nvPr/>
        </p:nvSpPr>
        <p:spPr>
          <a:xfrm>
            <a:off x="7048500" y="1666875"/>
            <a:ext cx="4095750" cy="428625"/>
          </a:xfrm>
          <a:prstGeom prst="rect">
            <a:avLst/>
          </a:prstGeom>
          <a:noFill/>
          <a:ln w="0">
            <a:noFill/>
          </a:ln>
        </p:spPr>
        <p:txBody>
          <a:bodyPr anchor="ctr">
            <a:normAutofit/>
          </a:bodyPr>
          <a:lstStyle/>
          <a:p>
            <a:pPr algn="ctr">
              <a:defRPr sz="1875" b="1">
                <a:solidFill>
                  <a:srgbClr val="00A7E1"/>
                </a:solidFill>
                <a:latin typeface="Bitstream Charter"/>
                <a:ea typeface="Bitstream Charter"/>
                <a:cs typeface="Bitstream Charter"/>
              </a:defRPr>
            </a:pPr>
            <a:r>
              <a:rPr sz="1875" b="1">
                <a:solidFill>
                  <a:srgbClr val="00A7E1"/>
                </a:solidFill>
                <a:latin typeface="Bitstream Charter"/>
                <a:ea typeface="Bitstream Charter"/>
                <a:cs typeface="Bitstream Charter"/>
              </a:rPr>
              <a:t>TREWS</a:t>
            </a:r>
          </a:p>
        </p:txBody>
      </p:sp>
      <p:sp>
        <p:nvSpPr>
          <p:cNvPr id="12" name="Rettangolo 11">
            <a:extLst>
              <a:ext uri="{FF2B5EF4-FFF2-40B4-BE49-F238E27FC236}">
                <a16:creationId xmlns:a16="http://schemas.microsoft.com/office/drawing/2014/main" id="{80E63625-7327-49FC-9B28-4D80454617D6}"/>
              </a:ext>
            </a:extLst>
          </p:cNvPr>
          <p:cNvSpPr>
            <a:spLocks noGrp="1"/>
          </p:cNvSpPr>
          <p:nvPr/>
        </p:nvSpPr>
        <p:spPr>
          <a:xfrm>
            <a:off x="7048500" y="2143125"/>
            <a:ext cx="4095750" cy="333375"/>
          </a:xfrm>
          <a:prstGeom prst="rect">
            <a:avLst/>
          </a:prstGeom>
          <a:noFill/>
          <a:ln w="0">
            <a:noFill/>
          </a:ln>
        </p:spPr>
        <p:txBody>
          <a:bodyPr anchor="ctr">
            <a:normAutofit/>
          </a:bodyPr>
          <a:lstStyle/>
          <a:p>
            <a:pPr algn="ctr">
              <a:defRPr sz="1125" b="1">
                <a:solidFill>
                  <a:srgbClr val="657386"/>
                </a:solidFill>
                <a:latin typeface="Bitstream Charter"/>
                <a:ea typeface="Bitstream Charter"/>
                <a:cs typeface="Bitstream Charter"/>
              </a:defRPr>
            </a:pPr>
            <a:r>
              <a:rPr sz="1125" b="1">
                <a:solidFill>
                  <a:srgbClr val="657386"/>
                </a:solidFill>
                <a:latin typeface="Bitstream Charter"/>
                <a:ea typeface="Bitstream Charter"/>
                <a:cs typeface="Bitstream Charter"/>
              </a:rPr>
              <a:t>Coorte prospettica osservazionale</a:t>
            </a:r>
          </a:p>
        </p:txBody>
      </p:sp>
      <p:sp>
        <p:nvSpPr>
          <p:cNvPr id="13" name="Rettangolo 12">
            <a:extLst>
              <a:ext uri="{FF2B5EF4-FFF2-40B4-BE49-F238E27FC236}">
                <a16:creationId xmlns:a16="http://schemas.microsoft.com/office/drawing/2014/main" id="{517F9283-97B1-4EB6-87ED-AA1F757335C9}"/>
              </a:ext>
            </a:extLst>
          </p:cNvPr>
          <p:cNvSpPr>
            <a:spLocks noGrp="1"/>
          </p:cNvSpPr>
          <p:nvPr/>
        </p:nvSpPr>
        <p:spPr>
          <a:xfrm>
            <a:off x="7048500" y="2714625"/>
            <a:ext cx="4095750" cy="400050"/>
          </a:xfrm>
          <a:prstGeom prst="rect">
            <a:avLst/>
          </a:prstGeom>
          <a:noFill/>
          <a:ln w="0">
            <a:noFill/>
          </a:ln>
        </p:spPr>
        <p:txBody>
          <a:bodyPr anchor="ctr">
            <a:normAutofit/>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Segnale dentro il workflow</a:t>
            </a:r>
          </a:p>
        </p:txBody>
      </p:sp>
      <p:sp>
        <p:nvSpPr>
          <p:cNvPr id="14" name="Rettangolo 13">
            <a:extLst>
              <a:ext uri="{FF2B5EF4-FFF2-40B4-BE49-F238E27FC236}">
                <a16:creationId xmlns:a16="http://schemas.microsoft.com/office/drawing/2014/main" id="{3577FB58-E311-42B3-8250-C76F509282E8}"/>
              </a:ext>
            </a:extLst>
          </p:cNvPr>
          <p:cNvSpPr>
            <a:spLocks noGrp="1"/>
          </p:cNvSpPr>
          <p:nvPr/>
        </p:nvSpPr>
        <p:spPr>
          <a:xfrm>
            <a:off x="7048500" y="3333750"/>
            <a:ext cx="4095750" cy="619125"/>
          </a:xfrm>
          <a:prstGeom prst="rect">
            <a:avLst/>
          </a:prstGeom>
          <a:noFill/>
          <a:ln w="0">
            <a:noFill/>
          </a:ln>
        </p:spPr>
        <p:txBody>
          <a:bodyPr anchor="ctr">
            <a:normAutofit fontScale="98013"/>
          </a:bodyPr>
          <a:lstStyle/>
          <a:p>
            <a:pPr algn="ctr">
              <a:defRPr sz="1950" b="1">
                <a:solidFill>
                  <a:srgbClr val="23A67A"/>
                </a:solidFill>
                <a:latin typeface="Bitstream Charter"/>
                <a:ea typeface="Bitstream Charter"/>
                <a:cs typeface="Bitstream Charter"/>
              </a:defRPr>
            </a:pPr>
            <a:r>
              <a:rPr sz="1950" b="1">
                <a:solidFill>
                  <a:srgbClr val="23A67A"/>
                </a:solidFill>
                <a:latin typeface="Bitstream Charter"/>
                <a:ea typeface="Bitstream Charter"/>
                <a:cs typeface="Bitstream Charter"/>
              </a:rPr>
              <a:t>Associazione con minore mortalità</a:t>
            </a:r>
          </a:p>
        </p:txBody>
      </p:sp>
      <p:sp>
        <p:nvSpPr>
          <p:cNvPr id="15" name="Rettangolo con angoli arrotondati 14">
            <a:extLst>
              <a:ext uri="{FF2B5EF4-FFF2-40B4-BE49-F238E27FC236}">
                <a16:creationId xmlns:a16="http://schemas.microsoft.com/office/drawing/2014/main" id="{8247206B-9488-4651-9F9D-953EE061D806}"/>
              </a:ext>
            </a:extLst>
          </p:cNvPr>
          <p:cNvSpPr>
            <a:spLocks noGrp="1"/>
          </p:cNvSpPr>
          <p:nvPr/>
        </p:nvSpPr>
        <p:spPr>
          <a:xfrm>
            <a:off x="1428750" y="5000625"/>
            <a:ext cx="9334500" cy="571500"/>
          </a:xfrm>
          <a:prstGeom prst="roundRect">
            <a:avLst>
              <a:gd name="adj" fmla="val 13333"/>
            </a:avLst>
          </a:prstGeom>
          <a:solidFill>
            <a:srgbClr val="EAF6FB"/>
          </a:solidFill>
          <a:ln w="9525">
            <a:solidFill>
              <a:srgbClr val="EAF6FB"/>
            </a:solidFill>
            <a:prstDash val="solid"/>
          </a:ln>
        </p:spPr>
        <p:txBody>
          <a:bodyPr/>
          <a:lstStyle/>
          <a:p>
            <a:endParaRPr lang="it-IT"/>
          </a:p>
        </p:txBody>
      </p:sp>
      <p:sp>
        <p:nvSpPr>
          <p:cNvPr id="16" name="Rettangolo 15">
            <a:extLst>
              <a:ext uri="{FF2B5EF4-FFF2-40B4-BE49-F238E27FC236}">
                <a16:creationId xmlns:a16="http://schemas.microsoft.com/office/drawing/2014/main" id="{DDA889B4-327E-4EA5-BFD4-8BAF51D2A7CC}"/>
              </a:ext>
            </a:extLst>
          </p:cNvPr>
          <p:cNvSpPr>
            <a:spLocks noGrp="1"/>
          </p:cNvSpPr>
          <p:nvPr/>
        </p:nvSpPr>
        <p:spPr>
          <a:xfrm>
            <a:off x="1714500" y="5095875"/>
            <a:ext cx="8763000" cy="381000"/>
          </a:xfrm>
          <a:prstGeom prst="rect">
            <a:avLst/>
          </a:prstGeom>
          <a:noFill/>
          <a:ln w="0">
            <a:noFill/>
          </a:ln>
        </p:spPr>
        <p:txBody>
          <a:bodyPr anchor="ctr">
            <a:normAutofit/>
          </a:bodyPr>
          <a:lstStyle/>
          <a:p>
            <a:pPr algn="ctr">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Il trial valuta causalità. La coorte documenta efficacia nel mondo reale.</a:t>
            </a:r>
          </a:p>
        </p:txBody>
      </p:sp>
    </p:spTree>
    <p:extLst>
      <p:ext uri="{BB962C8B-B14F-4D97-AF65-F5344CB8AC3E}">
        <p14:creationId xmlns:p14="http://schemas.microsoft.com/office/powerpoint/2010/main" val="74003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ttangolo 25">
            <a:extLst>
              <a:ext uri="{FF2B5EF4-FFF2-40B4-BE49-F238E27FC236}">
                <a16:creationId xmlns:a16="http://schemas.microsoft.com/office/drawing/2014/main" id="{A96D50E7-CAF0-46C5-9E9B-6690A93487E6}"/>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MODELLI PUBBLICATI</a:t>
            </a:r>
          </a:p>
        </p:txBody>
      </p:sp>
      <p:sp>
        <p:nvSpPr>
          <p:cNvPr id="2" name="Rettangolo 1">
            <a:extLst>
              <a:ext uri="{FF2B5EF4-FFF2-40B4-BE49-F238E27FC236}">
                <a16:creationId xmlns:a16="http://schemas.microsoft.com/office/drawing/2014/main" id="{68C602C1-3420-4F4A-AFC0-5BA2D6B8F2D0}"/>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Cinque domande bariatriche</a:t>
            </a:r>
          </a:p>
        </p:txBody>
      </p:sp>
      <p:sp>
        <p:nvSpPr>
          <p:cNvPr id="3" name="Rettangolo 2">
            <a:extLst>
              <a:ext uri="{FF2B5EF4-FFF2-40B4-BE49-F238E27FC236}">
                <a16:creationId xmlns:a16="http://schemas.microsoft.com/office/drawing/2014/main" id="{F135AAC1-4E1B-4525-A9B1-AF6864487CF2}"/>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2CF5A6D7-8AF1-4210-97F3-59832E9B7E16}"/>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725D3519-7E3E-48F1-9EEC-3DEBBAC05C8D}"/>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11</a:t>
            </a:r>
          </a:p>
        </p:txBody>
      </p:sp>
      <p:sp>
        <p:nvSpPr>
          <p:cNvPr id="6" name="Rettangolo 5">
            <a:extLst>
              <a:ext uri="{FF2B5EF4-FFF2-40B4-BE49-F238E27FC236}">
                <a16:creationId xmlns:a16="http://schemas.microsoft.com/office/drawing/2014/main" id="{1673D932-86D1-434C-B4A1-4FDAFEFB7207}"/>
              </a:ext>
            </a:extLst>
          </p:cNvPr>
          <p:cNvSpPr>
            <a:spLocks noGrp="1"/>
          </p:cNvSpPr>
          <p:nvPr/>
        </p:nvSpPr>
        <p:spPr>
          <a:xfrm>
            <a:off x="704850" y="1428750"/>
            <a:ext cx="28575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Mortalità</a:t>
            </a:r>
          </a:p>
        </p:txBody>
      </p:sp>
      <p:sp>
        <p:nvSpPr>
          <p:cNvPr id="7" name="Rettangolo 6">
            <a:extLst>
              <a:ext uri="{FF2B5EF4-FFF2-40B4-BE49-F238E27FC236}">
                <a16:creationId xmlns:a16="http://schemas.microsoft.com/office/drawing/2014/main" id="{07ADA085-AC34-4218-AFFF-55F4E23D907E}"/>
              </a:ext>
            </a:extLst>
          </p:cNvPr>
          <p:cNvSpPr>
            <a:spLocks noGrp="1"/>
          </p:cNvSpPr>
          <p:nvPr/>
        </p:nvSpPr>
        <p:spPr>
          <a:xfrm>
            <a:off x="3714750" y="1428750"/>
            <a:ext cx="2333625" cy="400050"/>
          </a:xfrm>
          <a:prstGeom prst="rect">
            <a:avLst/>
          </a:prstGeom>
          <a:noFill/>
          <a:ln w="0">
            <a:noFill/>
          </a:ln>
        </p:spPr>
        <p:txBody>
          <a:bodyPr anchor="ctr">
            <a:normAutofit/>
          </a:bodyPr>
          <a:lstStyle/>
          <a:p>
            <a:pPr algn="l">
              <a:defRPr sz="1500" b="1">
                <a:solidFill>
                  <a:srgbClr val="00A7E1"/>
                </a:solidFill>
                <a:latin typeface="Bitstream Charter"/>
                <a:ea typeface="Bitstream Charter"/>
                <a:cs typeface="Bitstream Charter"/>
              </a:defRPr>
            </a:pPr>
            <a:r>
              <a:rPr sz="1500" b="1">
                <a:solidFill>
                  <a:srgbClr val="00A7E1"/>
                </a:solidFill>
                <a:latin typeface="Bitstream Charter"/>
                <a:ea typeface="Bitstream Charter"/>
                <a:cs typeface="Bitstream Charter"/>
              </a:rPr>
              <a:t>OS-MRS</a:t>
            </a:r>
          </a:p>
        </p:txBody>
      </p:sp>
      <p:sp>
        <p:nvSpPr>
          <p:cNvPr id="8" name="Rettangolo 7">
            <a:extLst>
              <a:ext uri="{FF2B5EF4-FFF2-40B4-BE49-F238E27FC236}">
                <a16:creationId xmlns:a16="http://schemas.microsoft.com/office/drawing/2014/main" id="{E60DFF90-ECB2-4D3C-94FE-254BF9CFDF44}"/>
              </a:ext>
            </a:extLst>
          </p:cNvPr>
          <p:cNvSpPr>
            <a:spLocks noGrp="1"/>
          </p:cNvSpPr>
          <p:nvPr/>
        </p:nvSpPr>
        <p:spPr>
          <a:xfrm>
            <a:off x="6191250" y="1428750"/>
            <a:ext cx="4667250" cy="476250"/>
          </a:xfrm>
          <a:prstGeom prst="rect">
            <a:avLst/>
          </a:prstGeom>
          <a:noFill/>
          <a:ln w="0">
            <a:noFill/>
          </a:ln>
        </p:spPr>
        <p:txBody>
          <a:bodyPr anchor="ctr">
            <a:normAutofit/>
          </a:bodyPr>
          <a:lstStyle/>
          <a:p>
            <a:pPr algn="r">
              <a:defRPr sz="1125" b="0">
                <a:solidFill>
                  <a:srgbClr val="657386"/>
                </a:solidFill>
                <a:latin typeface="Bitstream Charter"/>
                <a:ea typeface="Bitstream Charter"/>
                <a:cs typeface="Bitstream Charter"/>
              </a:defRPr>
            </a:pPr>
            <a:r>
              <a:rPr sz="1125" b="0">
                <a:solidFill>
                  <a:srgbClr val="657386"/>
                </a:solidFill>
                <a:latin typeface="Bitstream Charter"/>
                <a:ea typeface="Bitstream Charter"/>
                <a:cs typeface="Bitstream Charter"/>
              </a:rPr>
              <a:t>Obesity Surgery Mortality Risk Score</a:t>
            </a:r>
          </a:p>
        </p:txBody>
      </p:sp>
      <p:sp>
        <p:nvSpPr>
          <p:cNvPr id="9" name="Rettangolo 8">
            <a:extLst>
              <a:ext uri="{FF2B5EF4-FFF2-40B4-BE49-F238E27FC236}">
                <a16:creationId xmlns:a16="http://schemas.microsoft.com/office/drawing/2014/main" id="{838EEEF0-7383-4FDC-8F43-D578109A609A}"/>
              </a:ext>
            </a:extLst>
          </p:cNvPr>
          <p:cNvSpPr>
            <a:spLocks noGrp="1"/>
          </p:cNvSpPr>
          <p:nvPr/>
        </p:nvSpPr>
        <p:spPr>
          <a:xfrm>
            <a:off x="704850" y="2095500"/>
            <a:ext cx="10144125" cy="9525"/>
          </a:xfrm>
          <a:prstGeom prst="rect">
            <a:avLst/>
          </a:prstGeom>
          <a:solidFill>
            <a:srgbClr val="D9E2EA"/>
          </a:solidFill>
          <a:ln w="9525">
            <a:solidFill>
              <a:srgbClr val="D9E2EA"/>
            </a:solidFill>
            <a:prstDash val="solid"/>
          </a:ln>
        </p:spPr>
        <p:txBody>
          <a:bodyPr/>
          <a:lstStyle/>
          <a:p>
            <a:endParaRPr lang="it-IT"/>
          </a:p>
        </p:txBody>
      </p:sp>
      <p:sp>
        <p:nvSpPr>
          <p:cNvPr id="10" name="Rettangolo 9">
            <a:extLst>
              <a:ext uri="{FF2B5EF4-FFF2-40B4-BE49-F238E27FC236}">
                <a16:creationId xmlns:a16="http://schemas.microsoft.com/office/drawing/2014/main" id="{AA560FAE-36F5-449D-968A-485276EED5EF}"/>
              </a:ext>
            </a:extLst>
          </p:cNvPr>
          <p:cNvSpPr>
            <a:spLocks noGrp="1"/>
          </p:cNvSpPr>
          <p:nvPr/>
        </p:nvSpPr>
        <p:spPr>
          <a:xfrm>
            <a:off x="704850" y="2362200"/>
            <a:ext cx="28575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Remissione T2D</a:t>
            </a:r>
          </a:p>
        </p:txBody>
      </p:sp>
      <p:sp>
        <p:nvSpPr>
          <p:cNvPr id="11" name="Rettangolo 10">
            <a:extLst>
              <a:ext uri="{FF2B5EF4-FFF2-40B4-BE49-F238E27FC236}">
                <a16:creationId xmlns:a16="http://schemas.microsoft.com/office/drawing/2014/main" id="{5D503865-32D6-44F7-9C92-4F34277BA545}"/>
              </a:ext>
            </a:extLst>
          </p:cNvPr>
          <p:cNvSpPr>
            <a:spLocks noGrp="1"/>
          </p:cNvSpPr>
          <p:nvPr/>
        </p:nvSpPr>
        <p:spPr>
          <a:xfrm>
            <a:off x="3714750" y="2362200"/>
            <a:ext cx="2333625" cy="400050"/>
          </a:xfrm>
          <a:prstGeom prst="rect">
            <a:avLst/>
          </a:prstGeom>
          <a:noFill/>
          <a:ln w="0">
            <a:noFill/>
          </a:ln>
        </p:spPr>
        <p:txBody>
          <a:bodyPr anchor="ctr">
            <a:normAutofit/>
          </a:bodyPr>
          <a:lstStyle/>
          <a:p>
            <a:pPr algn="l">
              <a:defRPr sz="1500" b="1">
                <a:solidFill>
                  <a:srgbClr val="00A7E1"/>
                </a:solidFill>
                <a:latin typeface="Bitstream Charter"/>
                <a:ea typeface="Bitstream Charter"/>
                <a:cs typeface="Bitstream Charter"/>
              </a:defRPr>
            </a:pPr>
            <a:r>
              <a:rPr sz="1500" b="1">
                <a:solidFill>
                  <a:srgbClr val="00A7E1"/>
                </a:solidFill>
                <a:latin typeface="Bitstream Charter"/>
                <a:ea typeface="Bitstream Charter"/>
                <a:cs typeface="Bitstream Charter"/>
              </a:rPr>
              <a:t>DiaRem · IMS</a:t>
            </a:r>
          </a:p>
        </p:txBody>
      </p:sp>
      <p:sp>
        <p:nvSpPr>
          <p:cNvPr id="12" name="Rettangolo 11">
            <a:extLst>
              <a:ext uri="{FF2B5EF4-FFF2-40B4-BE49-F238E27FC236}">
                <a16:creationId xmlns:a16="http://schemas.microsoft.com/office/drawing/2014/main" id="{1D235399-F04B-4EB5-B5B8-2D11F1D2AA65}"/>
              </a:ext>
            </a:extLst>
          </p:cNvPr>
          <p:cNvSpPr>
            <a:spLocks noGrp="1"/>
          </p:cNvSpPr>
          <p:nvPr/>
        </p:nvSpPr>
        <p:spPr>
          <a:xfrm>
            <a:off x="6191250" y="2362200"/>
            <a:ext cx="4667250" cy="476250"/>
          </a:xfrm>
          <a:prstGeom prst="rect">
            <a:avLst/>
          </a:prstGeom>
          <a:noFill/>
          <a:ln w="0">
            <a:noFill/>
          </a:ln>
        </p:spPr>
        <p:txBody>
          <a:bodyPr anchor="ctr">
            <a:normAutofit/>
          </a:bodyPr>
          <a:lstStyle/>
          <a:p>
            <a:pPr algn="r">
              <a:defRPr sz="1125" b="0">
                <a:solidFill>
                  <a:srgbClr val="657386"/>
                </a:solidFill>
                <a:latin typeface="Bitstream Charter"/>
                <a:ea typeface="Bitstream Charter"/>
                <a:cs typeface="Bitstream Charter"/>
              </a:defRPr>
            </a:pPr>
            <a:r>
              <a:rPr sz="1125" b="0">
                <a:solidFill>
                  <a:srgbClr val="657386"/>
                </a:solidFill>
                <a:latin typeface="Bitstream Charter"/>
                <a:ea typeface="Bitstream Charter"/>
                <a:cs typeface="Bitstream Charter"/>
              </a:rPr>
              <a:t>Diabetes Remission · Individualized Metabolic Surgery</a:t>
            </a:r>
          </a:p>
        </p:txBody>
      </p:sp>
      <p:sp>
        <p:nvSpPr>
          <p:cNvPr id="13" name="Rettangolo 12">
            <a:extLst>
              <a:ext uri="{FF2B5EF4-FFF2-40B4-BE49-F238E27FC236}">
                <a16:creationId xmlns:a16="http://schemas.microsoft.com/office/drawing/2014/main" id="{8138962B-680A-4547-80D5-F4B85A9E0FA5}"/>
              </a:ext>
            </a:extLst>
          </p:cNvPr>
          <p:cNvSpPr>
            <a:spLocks noGrp="1"/>
          </p:cNvSpPr>
          <p:nvPr/>
        </p:nvSpPr>
        <p:spPr>
          <a:xfrm>
            <a:off x="704850" y="3028950"/>
            <a:ext cx="10144125" cy="9525"/>
          </a:xfrm>
          <a:prstGeom prst="rect">
            <a:avLst/>
          </a:prstGeom>
          <a:solidFill>
            <a:srgbClr val="D9E2EA"/>
          </a:solidFill>
          <a:ln w="9525">
            <a:solidFill>
              <a:srgbClr val="D9E2EA"/>
            </a:solidFill>
            <a:prstDash val="solid"/>
          </a:ln>
        </p:spPr>
        <p:txBody>
          <a:bodyPr/>
          <a:lstStyle/>
          <a:p>
            <a:endParaRPr lang="it-IT"/>
          </a:p>
        </p:txBody>
      </p:sp>
      <p:sp>
        <p:nvSpPr>
          <p:cNvPr id="14" name="Rettangolo 13">
            <a:extLst>
              <a:ext uri="{FF2B5EF4-FFF2-40B4-BE49-F238E27FC236}">
                <a16:creationId xmlns:a16="http://schemas.microsoft.com/office/drawing/2014/main" id="{43D7D020-AE60-451F-9809-1A2AE9AA22BB}"/>
              </a:ext>
            </a:extLst>
          </p:cNvPr>
          <p:cNvSpPr>
            <a:spLocks noGrp="1"/>
          </p:cNvSpPr>
          <p:nvPr/>
        </p:nvSpPr>
        <p:spPr>
          <a:xfrm>
            <a:off x="704850" y="3295650"/>
            <a:ext cx="28575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Peso a 5 anni</a:t>
            </a:r>
          </a:p>
        </p:txBody>
      </p:sp>
      <p:sp>
        <p:nvSpPr>
          <p:cNvPr id="15" name="Rettangolo 14">
            <a:extLst>
              <a:ext uri="{FF2B5EF4-FFF2-40B4-BE49-F238E27FC236}">
                <a16:creationId xmlns:a16="http://schemas.microsoft.com/office/drawing/2014/main" id="{58B38325-D763-4B00-A1ED-2658BFCB38BA}"/>
              </a:ext>
            </a:extLst>
          </p:cNvPr>
          <p:cNvSpPr>
            <a:spLocks noGrp="1"/>
          </p:cNvSpPr>
          <p:nvPr/>
        </p:nvSpPr>
        <p:spPr>
          <a:xfrm>
            <a:off x="3714750" y="3295650"/>
            <a:ext cx="2333625" cy="400050"/>
          </a:xfrm>
          <a:prstGeom prst="rect">
            <a:avLst/>
          </a:prstGeom>
          <a:noFill/>
          <a:ln w="0">
            <a:noFill/>
          </a:ln>
        </p:spPr>
        <p:txBody>
          <a:bodyPr anchor="ctr">
            <a:normAutofit/>
          </a:bodyPr>
          <a:lstStyle/>
          <a:p>
            <a:pPr algn="l">
              <a:defRPr sz="1500" b="1">
                <a:solidFill>
                  <a:srgbClr val="00A7E1"/>
                </a:solidFill>
                <a:latin typeface="Bitstream Charter"/>
                <a:ea typeface="Bitstream Charter"/>
                <a:cs typeface="Bitstream Charter"/>
              </a:defRPr>
            </a:pPr>
            <a:r>
              <a:rPr sz="1500" b="1">
                <a:solidFill>
                  <a:srgbClr val="00A7E1"/>
                </a:solidFill>
                <a:latin typeface="Bitstream Charter"/>
                <a:ea typeface="Bitstream Charter"/>
                <a:cs typeface="Bitstream Charter"/>
              </a:rPr>
              <a:t>SOPHIA</a:t>
            </a:r>
          </a:p>
        </p:txBody>
      </p:sp>
      <p:sp>
        <p:nvSpPr>
          <p:cNvPr id="16" name="Rettangolo 15">
            <a:extLst>
              <a:ext uri="{FF2B5EF4-FFF2-40B4-BE49-F238E27FC236}">
                <a16:creationId xmlns:a16="http://schemas.microsoft.com/office/drawing/2014/main" id="{6931EBDA-708C-4AD7-ADDA-2931BFD3550C}"/>
              </a:ext>
            </a:extLst>
          </p:cNvPr>
          <p:cNvSpPr>
            <a:spLocks noGrp="1"/>
          </p:cNvSpPr>
          <p:nvPr/>
        </p:nvSpPr>
        <p:spPr>
          <a:xfrm>
            <a:off x="6191250" y="3295650"/>
            <a:ext cx="4667250" cy="476250"/>
          </a:xfrm>
          <a:prstGeom prst="rect">
            <a:avLst/>
          </a:prstGeom>
          <a:noFill/>
          <a:ln w="0">
            <a:noFill/>
          </a:ln>
        </p:spPr>
        <p:txBody>
          <a:bodyPr anchor="ctr">
            <a:normAutofit/>
          </a:bodyPr>
          <a:lstStyle/>
          <a:p>
            <a:pPr algn="r">
              <a:defRPr sz="1125" b="0">
                <a:solidFill>
                  <a:srgbClr val="657386"/>
                </a:solidFill>
                <a:latin typeface="Bitstream Charter"/>
                <a:ea typeface="Bitstream Charter"/>
                <a:cs typeface="Bitstream Charter"/>
              </a:defRPr>
            </a:pPr>
            <a:r>
              <a:rPr sz="1125" b="0">
                <a:solidFill>
                  <a:srgbClr val="657386"/>
                </a:solidFill>
                <a:latin typeface="Bitstream Charter"/>
                <a:ea typeface="Bitstream Charter"/>
                <a:cs typeface="Bitstream Charter"/>
              </a:rPr>
              <a:t>Stratification of Obesity Phenotypes…</a:t>
            </a:r>
          </a:p>
        </p:txBody>
      </p:sp>
      <p:sp>
        <p:nvSpPr>
          <p:cNvPr id="17" name="Rettangolo 16">
            <a:extLst>
              <a:ext uri="{FF2B5EF4-FFF2-40B4-BE49-F238E27FC236}">
                <a16:creationId xmlns:a16="http://schemas.microsoft.com/office/drawing/2014/main" id="{93B317ED-6295-4D4D-8BF3-D0EA072384D4}"/>
              </a:ext>
            </a:extLst>
          </p:cNvPr>
          <p:cNvSpPr>
            <a:spLocks noGrp="1"/>
          </p:cNvSpPr>
          <p:nvPr/>
        </p:nvSpPr>
        <p:spPr>
          <a:xfrm>
            <a:off x="704850" y="3962400"/>
            <a:ext cx="10144125" cy="9525"/>
          </a:xfrm>
          <a:prstGeom prst="rect">
            <a:avLst/>
          </a:prstGeom>
          <a:solidFill>
            <a:srgbClr val="D9E2EA"/>
          </a:solidFill>
          <a:ln w="9525">
            <a:solidFill>
              <a:srgbClr val="D9E2EA"/>
            </a:solidFill>
            <a:prstDash val="solid"/>
          </a:ln>
        </p:spPr>
        <p:txBody>
          <a:bodyPr/>
          <a:lstStyle/>
          <a:p>
            <a:endParaRPr lang="it-IT"/>
          </a:p>
        </p:txBody>
      </p:sp>
      <p:sp>
        <p:nvSpPr>
          <p:cNvPr id="18" name="Rettangolo 17">
            <a:extLst>
              <a:ext uri="{FF2B5EF4-FFF2-40B4-BE49-F238E27FC236}">
                <a16:creationId xmlns:a16="http://schemas.microsoft.com/office/drawing/2014/main" id="{2CBEBE05-EF14-420F-810B-3FA9DDC6F627}"/>
              </a:ext>
            </a:extLst>
          </p:cNvPr>
          <p:cNvSpPr>
            <a:spLocks noGrp="1"/>
          </p:cNvSpPr>
          <p:nvPr/>
        </p:nvSpPr>
        <p:spPr>
          <a:xfrm>
            <a:off x="704850" y="4229100"/>
            <a:ext cx="28575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Rischio e beneficio</a:t>
            </a:r>
          </a:p>
        </p:txBody>
      </p:sp>
      <p:sp>
        <p:nvSpPr>
          <p:cNvPr id="19" name="Rettangolo 18">
            <a:extLst>
              <a:ext uri="{FF2B5EF4-FFF2-40B4-BE49-F238E27FC236}">
                <a16:creationId xmlns:a16="http://schemas.microsoft.com/office/drawing/2014/main" id="{69ABEC67-08A4-4FA5-BD59-3876875C08B5}"/>
              </a:ext>
            </a:extLst>
          </p:cNvPr>
          <p:cNvSpPr>
            <a:spLocks noGrp="1"/>
          </p:cNvSpPr>
          <p:nvPr/>
        </p:nvSpPr>
        <p:spPr>
          <a:xfrm>
            <a:off x="3714750" y="4229100"/>
            <a:ext cx="2333625" cy="400050"/>
          </a:xfrm>
          <a:prstGeom prst="rect">
            <a:avLst/>
          </a:prstGeom>
          <a:noFill/>
          <a:ln w="0">
            <a:noFill/>
          </a:ln>
        </p:spPr>
        <p:txBody>
          <a:bodyPr anchor="ctr">
            <a:normAutofit/>
          </a:bodyPr>
          <a:lstStyle/>
          <a:p>
            <a:pPr algn="l">
              <a:defRPr sz="1500" b="1">
                <a:solidFill>
                  <a:srgbClr val="00A7E1"/>
                </a:solidFill>
                <a:latin typeface="Bitstream Charter"/>
                <a:ea typeface="Bitstream Charter"/>
                <a:cs typeface="Bitstream Charter"/>
              </a:defRPr>
            </a:pPr>
            <a:r>
              <a:rPr sz="1500" b="1">
                <a:solidFill>
                  <a:srgbClr val="00A7E1"/>
                </a:solidFill>
                <a:latin typeface="Bitstream Charter"/>
                <a:ea typeface="Bitstream Charter"/>
                <a:cs typeface="Bitstream Charter"/>
              </a:rPr>
              <a:t>MBSAQIP</a:t>
            </a:r>
          </a:p>
        </p:txBody>
      </p:sp>
      <p:sp>
        <p:nvSpPr>
          <p:cNvPr id="20" name="Rettangolo 19">
            <a:extLst>
              <a:ext uri="{FF2B5EF4-FFF2-40B4-BE49-F238E27FC236}">
                <a16:creationId xmlns:a16="http://schemas.microsoft.com/office/drawing/2014/main" id="{197A0863-CCB9-42AC-A4F2-82FE89845F69}"/>
              </a:ext>
            </a:extLst>
          </p:cNvPr>
          <p:cNvSpPr>
            <a:spLocks noGrp="1"/>
          </p:cNvSpPr>
          <p:nvPr/>
        </p:nvSpPr>
        <p:spPr>
          <a:xfrm>
            <a:off x="6191250" y="4229100"/>
            <a:ext cx="4667250" cy="476250"/>
          </a:xfrm>
          <a:prstGeom prst="rect">
            <a:avLst/>
          </a:prstGeom>
          <a:noFill/>
          <a:ln w="0">
            <a:noFill/>
          </a:ln>
        </p:spPr>
        <p:txBody>
          <a:bodyPr anchor="ctr">
            <a:normAutofit/>
          </a:bodyPr>
          <a:lstStyle/>
          <a:p>
            <a:pPr algn="r">
              <a:defRPr sz="1125" b="0">
                <a:solidFill>
                  <a:srgbClr val="657386"/>
                </a:solidFill>
                <a:latin typeface="Bitstream Charter"/>
                <a:ea typeface="Bitstream Charter"/>
                <a:cs typeface="Bitstream Charter"/>
              </a:defRPr>
            </a:pPr>
            <a:r>
              <a:rPr sz="1125" b="0">
                <a:solidFill>
                  <a:srgbClr val="657386"/>
                </a:solidFill>
                <a:latin typeface="Bitstream Charter"/>
                <a:ea typeface="Bitstream Charter"/>
                <a:cs typeface="Bitstream Charter"/>
              </a:rPr>
              <a:t>Accreditation and Quality Improvement Program</a:t>
            </a:r>
          </a:p>
        </p:txBody>
      </p:sp>
      <p:sp>
        <p:nvSpPr>
          <p:cNvPr id="21" name="Rettangolo 20">
            <a:extLst>
              <a:ext uri="{FF2B5EF4-FFF2-40B4-BE49-F238E27FC236}">
                <a16:creationId xmlns:a16="http://schemas.microsoft.com/office/drawing/2014/main" id="{BDB5A87C-EAC8-4630-B7E7-09155D9BA805}"/>
              </a:ext>
            </a:extLst>
          </p:cNvPr>
          <p:cNvSpPr>
            <a:spLocks noGrp="1"/>
          </p:cNvSpPr>
          <p:nvPr/>
        </p:nvSpPr>
        <p:spPr>
          <a:xfrm>
            <a:off x="704850" y="4895850"/>
            <a:ext cx="10144125" cy="9525"/>
          </a:xfrm>
          <a:prstGeom prst="rect">
            <a:avLst/>
          </a:prstGeom>
          <a:solidFill>
            <a:srgbClr val="D9E2EA"/>
          </a:solidFill>
          <a:ln w="9525">
            <a:solidFill>
              <a:srgbClr val="D9E2EA"/>
            </a:solidFill>
            <a:prstDash val="solid"/>
          </a:ln>
        </p:spPr>
        <p:txBody>
          <a:bodyPr/>
          <a:lstStyle/>
          <a:p>
            <a:endParaRPr lang="it-IT"/>
          </a:p>
        </p:txBody>
      </p:sp>
      <p:sp>
        <p:nvSpPr>
          <p:cNvPr id="22" name="Rettangolo 21">
            <a:extLst>
              <a:ext uri="{FF2B5EF4-FFF2-40B4-BE49-F238E27FC236}">
                <a16:creationId xmlns:a16="http://schemas.microsoft.com/office/drawing/2014/main" id="{4FE79EE0-85EA-4415-882D-75E1E522BEF2}"/>
              </a:ext>
            </a:extLst>
          </p:cNvPr>
          <p:cNvSpPr>
            <a:spLocks noGrp="1"/>
          </p:cNvSpPr>
          <p:nvPr/>
        </p:nvSpPr>
        <p:spPr>
          <a:xfrm>
            <a:off x="704850" y="5162550"/>
            <a:ext cx="28575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Scelta della procedura</a:t>
            </a:r>
          </a:p>
        </p:txBody>
      </p:sp>
      <p:sp>
        <p:nvSpPr>
          <p:cNvPr id="23" name="Rettangolo 22">
            <a:extLst>
              <a:ext uri="{FF2B5EF4-FFF2-40B4-BE49-F238E27FC236}">
                <a16:creationId xmlns:a16="http://schemas.microsoft.com/office/drawing/2014/main" id="{DB10FB3F-436E-45D2-AE37-BAD1D8C8FF20}"/>
              </a:ext>
            </a:extLst>
          </p:cNvPr>
          <p:cNvSpPr>
            <a:spLocks noGrp="1"/>
          </p:cNvSpPr>
          <p:nvPr/>
        </p:nvSpPr>
        <p:spPr>
          <a:xfrm>
            <a:off x="3714750" y="5162550"/>
            <a:ext cx="2333625" cy="400050"/>
          </a:xfrm>
          <a:prstGeom prst="rect">
            <a:avLst/>
          </a:prstGeom>
          <a:noFill/>
          <a:ln w="0">
            <a:noFill/>
          </a:ln>
        </p:spPr>
        <p:txBody>
          <a:bodyPr anchor="ctr">
            <a:normAutofit/>
          </a:bodyPr>
          <a:lstStyle/>
          <a:p>
            <a:pPr algn="l">
              <a:defRPr sz="1500" b="1">
                <a:solidFill>
                  <a:srgbClr val="00A7E1"/>
                </a:solidFill>
                <a:latin typeface="Bitstream Charter"/>
                <a:ea typeface="Bitstream Charter"/>
                <a:cs typeface="Bitstream Charter"/>
              </a:defRPr>
            </a:pPr>
            <a:r>
              <a:rPr sz="1500" b="1">
                <a:solidFill>
                  <a:srgbClr val="00A7E1"/>
                </a:solidFill>
                <a:latin typeface="Bitstream Charter"/>
                <a:ea typeface="Bitstream Charter"/>
                <a:cs typeface="Bitstream Charter"/>
              </a:rPr>
              <a:t>Decision aids</a:t>
            </a:r>
          </a:p>
        </p:txBody>
      </p:sp>
      <p:sp>
        <p:nvSpPr>
          <p:cNvPr id="24" name="Rettangolo 23">
            <a:extLst>
              <a:ext uri="{FF2B5EF4-FFF2-40B4-BE49-F238E27FC236}">
                <a16:creationId xmlns:a16="http://schemas.microsoft.com/office/drawing/2014/main" id="{ED10B2C9-8285-4AD6-B34A-CF1D4A59CA1F}"/>
              </a:ext>
            </a:extLst>
          </p:cNvPr>
          <p:cNvSpPr>
            <a:spLocks noGrp="1"/>
          </p:cNvSpPr>
          <p:nvPr/>
        </p:nvSpPr>
        <p:spPr>
          <a:xfrm>
            <a:off x="6191250" y="5162550"/>
            <a:ext cx="4667250" cy="476250"/>
          </a:xfrm>
          <a:prstGeom prst="rect">
            <a:avLst/>
          </a:prstGeom>
          <a:noFill/>
          <a:ln w="0">
            <a:noFill/>
          </a:ln>
        </p:spPr>
        <p:txBody>
          <a:bodyPr anchor="ctr">
            <a:normAutofit/>
          </a:bodyPr>
          <a:lstStyle/>
          <a:p>
            <a:pPr algn="r">
              <a:defRPr sz="1125" b="0">
                <a:solidFill>
                  <a:srgbClr val="657386"/>
                </a:solidFill>
                <a:latin typeface="Bitstream Charter"/>
                <a:ea typeface="Bitstream Charter"/>
                <a:cs typeface="Bitstream Charter"/>
              </a:defRPr>
            </a:pPr>
            <a:r>
              <a:rPr sz="1125" b="0">
                <a:solidFill>
                  <a:srgbClr val="657386"/>
                </a:solidFill>
                <a:latin typeface="Bitstream Charter"/>
                <a:ea typeface="Bitstream Charter"/>
                <a:cs typeface="Bitstream Charter"/>
              </a:rPr>
              <a:t>Supporti alla decisione condivisa</a:t>
            </a:r>
          </a:p>
        </p:txBody>
      </p:sp>
      <p:sp>
        <p:nvSpPr>
          <p:cNvPr id="25" name="Rettangolo 24">
            <a:extLst>
              <a:ext uri="{FF2B5EF4-FFF2-40B4-BE49-F238E27FC236}">
                <a16:creationId xmlns:a16="http://schemas.microsoft.com/office/drawing/2014/main" id="{A11F5C42-EE44-462B-8A61-F16431860A13}"/>
              </a:ext>
            </a:extLst>
          </p:cNvPr>
          <p:cNvSpPr>
            <a:spLocks noGrp="1"/>
          </p:cNvSpPr>
          <p:nvPr/>
        </p:nvSpPr>
        <p:spPr>
          <a:xfrm>
            <a:off x="704850" y="5829300"/>
            <a:ext cx="10144125" cy="9525"/>
          </a:xfrm>
          <a:prstGeom prst="rect">
            <a:avLst/>
          </a:prstGeom>
          <a:solidFill>
            <a:srgbClr val="D9E2EA"/>
          </a:solidFill>
          <a:ln w="9525">
            <a:solidFill>
              <a:srgbClr val="D9E2EA"/>
            </a:solidFill>
            <a:prstDash val="solid"/>
          </a:ln>
        </p:spPr>
        <p:txBody>
          <a:bodyPr/>
          <a:lstStyle/>
          <a:p>
            <a:endParaRPr lang="it-IT"/>
          </a:p>
        </p:txBody>
      </p:sp>
    </p:spTree>
    <p:extLst>
      <p:ext uri="{BB962C8B-B14F-4D97-AF65-F5344CB8AC3E}">
        <p14:creationId xmlns:p14="http://schemas.microsoft.com/office/powerpoint/2010/main" val="1196383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0480CB3E-A8B2-42D7-8884-BBC586B9CB6B}"/>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OBESITY SURGERY MORTALITY RISK SCORE</a:t>
            </a:r>
          </a:p>
        </p:txBody>
      </p:sp>
      <p:sp>
        <p:nvSpPr>
          <p:cNvPr id="2" name="Rettangolo 1">
            <a:extLst>
              <a:ext uri="{FF2B5EF4-FFF2-40B4-BE49-F238E27FC236}">
                <a16:creationId xmlns:a16="http://schemas.microsoft.com/office/drawing/2014/main" id="{0C15BAFB-1A14-4EE4-A6AD-6EA9B09249D0}"/>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OS-MRS: semplice, interpretabile, storico</a:t>
            </a:r>
          </a:p>
        </p:txBody>
      </p:sp>
      <p:sp>
        <p:nvSpPr>
          <p:cNvPr id="3" name="Rettangolo 2">
            <a:extLst>
              <a:ext uri="{FF2B5EF4-FFF2-40B4-BE49-F238E27FC236}">
                <a16:creationId xmlns:a16="http://schemas.microsoft.com/office/drawing/2014/main" id="{370A3CD8-1126-40C6-8922-CBF6B0E28EA8}"/>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74C5425A-45EC-48AA-AE7C-F2865295F39D}"/>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202CCA64-BF20-409A-999C-FF5E7E6F45EC}"/>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12</a:t>
            </a:r>
          </a:p>
        </p:txBody>
      </p:sp>
      <p:graphicFrame>
        <p:nvGraphicFramePr>
          <p:cNvPr id="18" name="Chart"/>
          <p:cNvGraphicFramePr/>
          <p:nvPr/>
        </p:nvGraphicFramePr>
        <p:xfrm>
          <a:off x="666750" y="1809750"/>
          <a:ext cx="6572250" cy="32385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ttangolo 6">
            <a:extLst>
              <a:ext uri="{FF2B5EF4-FFF2-40B4-BE49-F238E27FC236}">
                <a16:creationId xmlns:a16="http://schemas.microsoft.com/office/drawing/2014/main" id="{ADD7EFA5-9349-4520-8953-148F7C24F0B0}"/>
              </a:ext>
            </a:extLst>
          </p:cNvPr>
          <p:cNvSpPr>
            <a:spLocks noGrp="1"/>
          </p:cNvSpPr>
          <p:nvPr/>
        </p:nvSpPr>
        <p:spPr>
          <a:xfrm>
            <a:off x="8096250" y="1809750"/>
            <a:ext cx="2762250" cy="666750"/>
          </a:xfrm>
          <a:prstGeom prst="rect">
            <a:avLst/>
          </a:prstGeom>
          <a:noFill/>
          <a:ln w="0">
            <a:noFill/>
          </a:ln>
        </p:spPr>
        <p:txBody>
          <a:bodyPr anchor="ctr">
            <a:normAutofit/>
          </a:bodyPr>
          <a:lstStyle/>
          <a:p>
            <a:pPr algn="ctr">
              <a:defRPr sz="3450" b="1">
                <a:solidFill>
                  <a:srgbClr val="132337"/>
                </a:solidFill>
                <a:latin typeface="Bitstream Charter"/>
                <a:ea typeface="Bitstream Charter"/>
                <a:cs typeface="Bitstream Charter"/>
              </a:defRPr>
            </a:pPr>
            <a:r>
              <a:rPr sz="3450" b="1">
                <a:solidFill>
                  <a:srgbClr val="132337"/>
                </a:solidFill>
                <a:latin typeface="Bitstream Charter"/>
                <a:ea typeface="Bitstream Charter"/>
                <a:cs typeface="Bitstream Charter"/>
              </a:rPr>
              <a:t>4.431</a:t>
            </a:r>
          </a:p>
        </p:txBody>
      </p:sp>
      <p:sp>
        <p:nvSpPr>
          <p:cNvPr id="8" name="Rettangolo 7">
            <a:extLst>
              <a:ext uri="{FF2B5EF4-FFF2-40B4-BE49-F238E27FC236}">
                <a16:creationId xmlns:a16="http://schemas.microsoft.com/office/drawing/2014/main" id="{2847BE72-061C-440B-B555-852CB70B8B6C}"/>
              </a:ext>
            </a:extLst>
          </p:cNvPr>
          <p:cNvSpPr>
            <a:spLocks noGrp="1"/>
          </p:cNvSpPr>
          <p:nvPr/>
        </p:nvSpPr>
        <p:spPr>
          <a:xfrm>
            <a:off x="8096250" y="2428875"/>
            <a:ext cx="2762250" cy="285750"/>
          </a:xfrm>
          <a:prstGeom prst="rect">
            <a:avLst/>
          </a:prstGeom>
          <a:noFill/>
          <a:ln w="0">
            <a:noFill/>
          </a:ln>
        </p:spPr>
        <p:txBody>
          <a:bodyPr anchor="ctr">
            <a:normAutofit/>
          </a:bodyPr>
          <a:lstStyle/>
          <a:p>
            <a:pPr algn="ctr">
              <a:defRPr sz="1275" b="1">
                <a:solidFill>
                  <a:srgbClr val="657386"/>
                </a:solidFill>
                <a:latin typeface="Bitstream Charter"/>
                <a:ea typeface="Bitstream Charter"/>
                <a:cs typeface="Bitstream Charter"/>
              </a:defRPr>
            </a:pPr>
            <a:r>
              <a:rPr sz="1275" b="1">
                <a:solidFill>
                  <a:srgbClr val="657386"/>
                </a:solidFill>
                <a:latin typeface="Bitstream Charter"/>
                <a:ea typeface="Bitstream Charter"/>
                <a:cs typeface="Bitstream Charter"/>
              </a:rPr>
              <a:t>pazienti in validazione</a:t>
            </a:r>
          </a:p>
        </p:txBody>
      </p:sp>
      <p:sp>
        <p:nvSpPr>
          <p:cNvPr id="9" name="Rettangolo 8">
            <a:extLst>
              <a:ext uri="{FF2B5EF4-FFF2-40B4-BE49-F238E27FC236}">
                <a16:creationId xmlns:a16="http://schemas.microsoft.com/office/drawing/2014/main" id="{B1C33A81-686D-49D0-AAE0-93E677AC5B58}"/>
              </a:ext>
            </a:extLst>
          </p:cNvPr>
          <p:cNvSpPr>
            <a:spLocks noGrp="1"/>
          </p:cNvSpPr>
          <p:nvPr/>
        </p:nvSpPr>
        <p:spPr>
          <a:xfrm>
            <a:off x="8096250" y="3286125"/>
            <a:ext cx="2762250" cy="523875"/>
          </a:xfrm>
          <a:prstGeom prst="rect">
            <a:avLst/>
          </a:prstGeom>
          <a:noFill/>
          <a:ln w="0">
            <a:noFill/>
          </a:ln>
        </p:spPr>
        <p:txBody>
          <a:bodyPr anchor="ctr">
            <a:normAutofit/>
          </a:bodyPr>
          <a:lstStyle/>
          <a:p>
            <a:pPr algn="ctr">
              <a:defRPr sz="2400" b="1">
                <a:solidFill>
                  <a:srgbClr val="00A7E1"/>
                </a:solidFill>
                <a:latin typeface="Bitstream Charter"/>
                <a:ea typeface="Bitstream Charter"/>
                <a:cs typeface="Bitstream Charter"/>
              </a:defRPr>
            </a:pPr>
            <a:r>
              <a:rPr sz="2400" b="1">
                <a:solidFill>
                  <a:srgbClr val="00A7E1"/>
                </a:solidFill>
                <a:latin typeface="Bitstream Charter"/>
                <a:ea typeface="Bitstream Charter"/>
                <a:cs typeface="Bitstream Charter"/>
              </a:rPr>
              <a:t>5 variabili</a:t>
            </a:r>
          </a:p>
        </p:txBody>
      </p:sp>
      <p:sp>
        <p:nvSpPr>
          <p:cNvPr id="10" name="Rettangolo 9">
            <a:extLst>
              <a:ext uri="{FF2B5EF4-FFF2-40B4-BE49-F238E27FC236}">
                <a16:creationId xmlns:a16="http://schemas.microsoft.com/office/drawing/2014/main" id="{946F9734-16C5-4D1C-98F6-6A66F7115BF6}"/>
              </a:ext>
            </a:extLst>
          </p:cNvPr>
          <p:cNvSpPr>
            <a:spLocks noGrp="1"/>
          </p:cNvSpPr>
          <p:nvPr/>
        </p:nvSpPr>
        <p:spPr>
          <a:xfrm>
            <a:off x="7715250" y="3857625"/>
            <a:ext cx="3524250" cy="762000"/>
          </a:xfrm>
          <a:prstGeom prst="rect">
            <a:avLst/>
          </a:prstGeom>
          <a:noFill/>
          <a:ln w="0">
            <a:noFill/>
          </a:ln>
        </p:spPr>
        <p:txBody>
          <a:bodyPr anchor="ctr">
            <a:normAutofit/>
          </a:bodyPr>
          <a:lstStyle/>
          <a:p>
            <a:pPr algn="ctr">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BMI ≥50 · uomo · ipertensione</a:t>
            </a:r>
          </a:p>
          <a:p>
            <a:pPr algn="ctr">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età ≥45 · rischio TEV</a:t>
            </a:r>
          </a:p>
        </p:txBody>
      </p:sp>
      <p:sp>
        <p:nvSpPr>
          <p:cNvPr id="11" name="Rettangolo 10">
            <a:extLst>
              <a:ext uri="{FF2B5EF4-FFF2-40B4-BE49-F238E27FC236}">
                <a16:creationId xmlns:a16="http://schemas.microsoft.com/office/drawing/2014/main" id="{B598C2D0-3170-4CA4-AF7F-DF9B969A75D4}"/>
              </a:ext>
            </a:extLst>
          </p:cNvPr>
          <p:cNvSpPr>
            <a:spLocks noGrp="1"/>
          </p:cNvSpPr>
          <p:nvPr/>
        </p:nvSpPr>
        <p:spPr>
          <a:xfrm>
            <a:off x="7143750" y="5191125"/>
            <a:ext cx="4191000" cy="428625"/>
          </a:xfrm>
          <a:prstGeom prst="rect">
            <a:avLst/>
          </a:prstGeom>
          <a:noFill/>
          <a:ln w="0">
            <a:noFill/>
          </a:ln>
        </p:spPr>
        <p:txBody>
          <a:bodyPr anchor="ctr">
            <a:normAutofit fontScale="81944"/>
          </a:bodyPr>
          <a:lstStyle/>
          <a:p>
            <a:pPr algn="ctr">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Stratifica il rischio. Non dimostra che usarlo riduca la mortalità.</a:t>
            </a:r>
          </a:p>
        </p:txBody>
      </p:sp>
      <p:sp>
        <p:nvSpPr>
          <p:cNvPr id="12" name="Rettangolo 11">
            <a:extLst>
              <a:ext uri="{FF2B5EF4-FFF2-40B4-BE49-F238E27FC236}">
                <a16:creationId xmlns:a16="http://schemas.microsoft.com/office/drawing/2014/main" id="{FC139964-43BF-442F-9A9B-784BD5B16B98}"/>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DeMaria EJ et al. Ann Surg 2007;246:578–584</a:t>
            </a:r>
          </a:p>
        </p:txBody>
      </p:sp>
    </p:spTree>
    <p:extLst>
      <p:ext uri="{BB962C8B-B14F-4D97-AF65-F5344CB8AC3E}">
        <p14:creationId xmlns:p14="http://schemas.microsoft.com/office/powerpoint/2010/main" val="717984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Rettangolo 19">
            <a:extLst>
              <a:ext uri="{FF2B5EF4-FFF2-40B4-BE49-F238E27FC236}">
                <a16:creationId xmlns:a16="http://schemas.microsoft.com/office/drawing/2014/main" id="{3D8A506C-3084-4377-BAA8-61C606A77508}"/>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DIABETES REMISSION SCORE</a:t>
            </a:r>
          </a:p>
        </p:txBody>
      </p:sp>
      <p:sp>
        <p:nvSpPr>
          <p:cNvPr id="2" name="Rettangolo 1">
            <a:extLst>
              <a:ext uri="{FF2B5EF4-FFF2-40B4-BE49-F238E27FC236}">
                <a16:creationId xmlns:a16="http://schemas.microsoft.com/office/drawing/2014/main" id="{22BB052C-8490-4485-9717-B15E24BA1315}"/>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DiaRem: probabilità di remissione, non scelta</a:t>
            </a:r>
          </a:p>
        </p:txBody>
      </p:sp>
      <p:sp>
        <p:nvSpPr>
          <p:cNvPr id="3" name="Rettangolo 2">
            <a:extLst>
              <a:ext uri="{FF2B5EF4-FFF2-40B4-BE49-F238E27FC236}">
                <a16:creationId xmlns:a16="http://schemas.microsoft.com/office/drawing/2014/main" id="{37503A13-9C7F-47D8-8A3A-948C5276297C}"/>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7061115C-1367-4944-94BC-68DFD6631B99}"/>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C17664A8-B316-41AF-8FA7-7E8A46C0C513}"/>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13</a:t>
            </a:r>
          </a:p>
        </p:txBody>
      </p:sp>
      <p:sp>
        <p:nvSpPr>
          <p:cNvPr id="6" name="Rettangolo 5">
            <a:extLst>
              <a:ext uri="{FF2B5EF4-FFF2-40B4-BE49-F238E27FC236}">
                <a16:creationId xmlns:a16="http://schemas.microsoft.com/office/drawing/2014/main" id="{7F03D708-6F07-4BD4-A861-7A9437BC25B3}"/>
              </a:ext>
            </a:extLst>
          </p:cNvPr>
          <p:cNvSpPr>
            <a:spLocks noGrp="1"/>
          </p:cNvSpPr>
          <p:nvPr/>
        </p:nvSpPr>
        <p:spPr>
          <a:xfrm>
            <a:off x="762000" y="1714500"/>
            <a:ext cx="2095500" cy="333375"/>
          </a:xfrm>
          <a:prstGeom prst="rect">
            <a:avLst/>
          </a:prstGeom>
          <a:noFill/>
          <a:ln w="0">
            <a:noFill/>
          </a:ln>
        </p:spPr>
        <p:txBody>
          <a:bodyPr anchor="ctr">
            <a:normAutofit/>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4 INPUT</a:t>
            </a:r>
          </a:p>
        </p:txBody>
      </p:sp>
      <p:sp>
        <p:nvSpPr>
          <p:cNvPr id="7" name="Rettangolo con angoli arrotondati 6">
            <a:extLst>
              <a:ext uri="{FF2B5EF4-FFF2-40B4-BE49-F238E27FC236}">
                <a16:creationId xmlns:a16="http://schemas.microsoft.com/office/drawing/2014/main" id="{932B8F38-0049-4164-8792-A0AFAA74BB58}"/>
              </a:ext>
            </a:extLst>
          </p:cNvPr>
          <p:cNvSpPr>
            <a:spLocks noGrp="1"/>
          </p:cNvSpPr>
          <p:nvPr/>
        </p:nvSpPr>
        <p:spPr>
          <a:xfrm>
            <a:off x="762000" y="2286000"/>
            <a:ext cx="2190750" cy="714375"/>
          </a:xfrm>
          <a:prstGeom prst="roundRect">
            <a:avLst>
              <a:gd name="adj" fmla="val 10667"/>
            </a:avLst>
          </a:prstGeom>
          <a:solidFill>
            <a:srgbClr val="EAF6FB"/>
          </a:solidFill>
          <a:ln w="9525">
            <a:solidFill>
              <a:srgbClr val="EAF6FB"/>
            </a:solidFill>
            <a:prstDash val="solid"/>
          </a:ln>
        </p:spPr>
        <p:txBody>
          <a:bodyPr/>
          <a:lstStyle/>
          <a:p>
            <a:endParaRPr lang="it-IT"/>
          </a:p>
        </p:txBody>
      </p:sp>
      <p:sp>
        <p:nvSpPr>
          <p:cNvPr id="8" name="Rettangolo 7">
            <a:extLst>
              <a:ext uri="{FF2B5EF4-FFF2-40B4-BE49-F238E27FC236}">
                <a16:creationId xmlns:a16="http://schemas.microsoft.com/office/drawing/2014/main" id="{D87D92CD-CBB4-4C8C-AC8D-976704AC688B}"/>
              </a:ext>
            </a:extLst>
          </p:cNvPr>
          <p:cNvSpPr>
            <a:spLocks noGrp="1"/>
          </p:cNvSpPr>
          <p:nvPr/>
        </p:nvSpPr>
        <p:spPr>
          <a:xfrm>
            <a:off x="904875" y="2428875"/>
            <a:ext cx="1905000" cy="428625"/>
          </a:xfrm>
          <a:prstGeom prst="rect">
            <a:avLst/>
          </a:prstGeom>
          <a:noFill/>
          <a:ln w="0">
            <a:noFill/>
          </a:ln>
        </p:spPr>
        <p:txBody>
          <a:bodyPr anchor="ctr">
            <a:normAutofit/>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Età</a:t>
            </a:r>
          </a:p>
        </p:txBody>
      </p:sp>
      <p:sp>
        <p:nvSpPr>
          <p:cNvPr id="9" name="Rettangolo con angoli arrotondati 8">
            <a:extLst>
              <a:ext uri="{FF2B5EF4-FFF2-40B4-BE49-F238E27FC236}">
                <a16:creationId xmlns:a16="http://schemas.microsoft.com/office/drawing/2014/main" id="{7B8288E8-87E9-4576-9BC7-6F4A15690A01}"/>
              </a:ext>
            </a:extLst>
          </p:cNvPr>
          <p:cNvSpPr>
            <a:spLocks noGrp="1"/>
          </p:cNvSpPr>
          <p:nvPr/>
        </p:nvSpPr>
        <p:spPr>
          <a:xfrm>
            <a:off x="3333750" y="2286000"/>
            <a:ext cx="2190750" cy="714375"/>
          </a:xfrm>
          <a:prstGeom prst="roundRect">
            <a:avLst>
              <a:gd name="adj" fmla="val 10667"/>
            </a:avLst>
          </a:prstGeom>
          <a:solidFill>
            <a:srgbClr val="EAF6FB"/>
          </a:solidFill>
          <a:ln w="9525">
            <a:solidFill>
              <a:srgbClr val="EAF6FB"/>
            </a:solidFill>
            <a:prstDash val="solid"/>
          </a:ln>
        </p:spPr>
        <p:txBody>
          <a:bodyPr/>
          <a:lstStyle/>
          <a:p>
            <a:endParaRPr lang="it-IT"/>
          </a:p>
        </p:txBody>
      </p:sp>
      <p:sp>
        <p:nvSpPr>
          <p:cNvPr id="10" name="Rettangolo 9">
            <a:extLst>
              <a:ext uri="{FF2B5EF4-FFF2-40B4-BE49-F238E27FC236}">
                <a16:creationId xmlns:a16="http://schemas.microsoft.com/office/drawing/2014/main" id="{31B5EEDB-862F-4DB4-9612-229286C90B43}"/>
              </a:ext>
            </a:extLst>
          </p:cNvPr>
          <p:cNvSpPr>
            <a:spLocks noGrp="1"/>
          </p:cNvSpPr>
          <p:nvPr/>
        </p:nvSpPr>
        <p:spPr>
          <a:xfrm>
            <a:off x="3476625" y="2428875"/>
            <a:ext cx="1905000" cy="428625"/>
          </a:xfrm>
          <a:prstGeom prst="rect">
            <a:avLst/>
          </a:prstGeom>
          <a:noFill/>
          <a:ln w="0">
            <a:noFill/>
          </a:ln>
        </p:spPr>
        <p:txBody>
          <a:bodyPr anchor="ctr">
            <a:normAutofit/>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HbA1c</a:t>
            </a:r>
          </a:p>
        </p:txBody>
      </p:sp>
      <p:sp>
        <p:nvSpPr>
          <p:cNvPr id="11" name="Rettangolo con angoli arrotondati 10">
            <a:extLst>
              <a:ext uri="{FF2B5EF4-FFF2-40B4-BE49-F238E27FC236}">
                <a16:creationId xmlns:a16="http://schemas.microsoft.com/office/drawing/2014/main" id="{2A47E7D3-5CFA-4B9C-9079-C124C1AD7E30}"/>
              </a:ext>
            </a:extLst>
          </p:cNvPr>
          <p:cNvSpPr>
            <a:spLocks noGrp="1"/>
          </p:cNvSpPr>
          <p:nvPr/>
        </p:nvSpPr>
        <p:spPr>
          <a:xfrm>
            <a:off x="5905500" y="2286000"/>
            <a:ext cx="2190750" cy="714375"/>
          </a:xfrm>
          <a:prstGeom prst="roundRect">
            <a:avLst>
              <a:gd name="adj" fmla="val 10667"/>
            </a:avLst>
          </a:prstGeom>
          <a:solidFill>
            <a:srgbClr val="EAF6FB"/>
          </a:solidFill>
          <a:ln w="9525">
            <a:solidFill>
              <a:srgbClr val="EAF6FB"/>
            </a:solidFill>
            <a:prstDash val="solid"/>
          </a:ln>
        </p:spPr>
        <p:txBody>
          <a:bodyPr/>
          <a:lstStyle/>
          <a:p>
            <a:endParaRPr lang="it-IT"/>
          </a:p>
        </p:txBody>
      </p:sp>
      <p:sp>
        <p:nvSpPr>
          <p:cNvPr id="12" name="Rettangolo 11">
            <a:extLst>
              <a:ext uri="{FF2B5EF4-FFF2-40B4-BE49-F238E27FC236}">
                <a16:creationId xmlns:a16="http://schemas.microsoft.com/office/drawing/2014/main" id="{0CE0DB19-C072-4D26-9FFC-6320CE95C986}"/>
              </a:ext>
            </a:extLst>
          </p:cNvPr>
          <p:cNvSpPr>
            <a:spLocks noGrp="1"/>
          </p:cNvSpPr>
          <p:nvPr/>
        </p:nvSpPr>
        <p:spPr>
          <a:xfrm>
            <a:off x="6048375" y="2428875"/>
            <a:ext cx="1905000" cy="428625"/>
          </a:xfrm>
          <a:prstGeom prst="rect">
            <a:avLst/>
          </a:prstGeom>
          <a:noFill/>
          <a:ln w="0">
            <a:noFill/>
          </a:ln>
        </p:spPr>
        <p:txBody>
          <a:bodyPr anchor="ctr">
            <a:normAutofit/>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Farmaci</a:t>
            </a:r>
          </a:p>
        </p:txBody>
      </p:sp>
      <p:sp>
        <p:nvSpPr>
          <p:cNvPr id="13" name="Rettangolo con angoli arrotondati 12">
            <a:extLst>
              <a:ext uri="{FF2B5EF4-FFF2-40B4-BE49-F238E27FC236}">
                <a16:creationId xmlns:a16="http://schemas.microsoft.com/office/drawing/2014/main" id="{8E54F573-9234-4254-A461-D4E5F9CDED0B}"/>
              </a:ext>
            </a:extLst>
          </p:cNvPr>
          <p:cNvSpPr>
            <a:spLocks noGrp="1"/>
          </p:cNvSpPr>
          <p:nvPr/>
        </p:nvSpPr>
        <p:spPr>
          <a:xfrm>
            <a:off x="8477250" y="2286000"/>
            <a:ext cx="2190750" cy="714375"/>
          </a:xfrm>
          <a:prstGeom prst="roundRect">
            <a:avLst>
              <a:gd name="adj" fmla="val 10667"/>
            </a:avLst>
          </a:prstGeom>
          <a:solidFill>
            <a:srgbClr val="EAF6FB"/>
          </a:solidFill>
          <a:ln w="9525">
            <a:solidFill>
              <a:srgbClr val="EAF6FB"/>
            </a:solidFill>
            <a:prstDash val="solid"/>
          </a:ln>
        </p:spPr>
        <p:txBody>
          <a:bodyPr/>
          <a:lstStyle/>
          <a:p>
            <a:endParaRPr lang="it-IT"/>
          </a:p>
        </p:txBody>
      </p:sp>
      <p:sp>
        <p:nvSpPr>
          <p:cNvPr id="14" name="Rettangolo 13">
            <a:extLst>
              <a:ext uri="{FF2B5EF4-FFF2-40B4-BE49-F238E27FC236}">
                <a16:creationId xmlns:a16="http://schemas.microsoft.com/office/drawing/2014/main" id="{52364B6A-9521-4811-A267-8D1973FB3F36}"/>
              </a:ext>
            </a:extLst>
          </p:cNvPr>
          <p:cNvSpPr>
            <a:spLocks noGrp="1"/>
          </p:cNvSpPr>
          <p:nvPr/>
        </p:nvSpPr>
        <p:spPr>
          <a:xfrm>
            <a:off x="8620125" y="2428875"/>
            <a:ext cx="1905000" cy="428625"/>
          </a:xfrm>
          <a:prstGeom prst="rect">
            <a:avLst/>
          </a:prstGeom>
          <a:noFill/>
          <a:ln w="0">
            <a:noFill/>
          </a:ln>
        </p:spPr>
        <p:txBody>
          <a:bodyPr anchor="ctr">
            <a:normAutofit/>
          </a:bodyPr>
          <a:lstStyle/>
          <a:p>
            <a:pPr algn="ctr">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Insulina</a:t>
            </a:r>
          </a:p>
        </p:txBody>
      </p:sp>
      <p:sp>
        <p:nvSpPr>
          <p:cNvPr id="15" name="Rettangolo 14">
            <a:extLst>
              <a:ext uri="{FF2B5EF4-FFF2-40B4-BE49-F238E27FC236}">
                <a16:creationId xmlns:a16="http://schemas.microsoft.com/office/drawing/2014/main" id="{E0880000-C813-499C-B13E-BFAAA6963BA6}"/>
              </a:ext>
            </a:extLst>
          </p:cNvPr>
          <p:cNvSpPr>
            <a:spLocks noGrp="1"/>
          </p:cNvSpPr>
          <p:nvPr/>
        </p:nvSpPr>
        <p:spPr>
          <a:xfrm>
            <a:off x="762000" y="3714750"/>
            <a:ext cx="2095500" cy="333375"/>
          </a:xfrm>
          <a:prstGeom prst="rect">
            <a:avLst/>
          </a:prstGeom>
          <a:noFill/>
          <a:ln w="0">
            <a:noFill/>
          </a:ln>
        </p:spPr>
        <p:txBody>
          <a:bodyPr anchor="ctr">
            <a:normAutofit/>
          </a:bodyPr>
          <a:lstStyle/>
          <a:p>
            <a:pPr algn="l">
              <a:defRPr sz="975" b="1">
                <a:solidFill>
                  <a:srgbClr val="F45B61"/>
                </a:solidFill>
                <a:latin typeface="Bitstream Charter"/>
                <a:ea typeface="Bitstream Charter"/>
                <a:cs typeface="Bitstream Charter"/>
              </a:defRPr>
            </a:pPr>
            <a:r>
              <a:rPr sz="975" b="1">
                <a:solidFill>
                  <a:srgbClr val="F45B61"/>
                </a:solidFill>
                <a:latin typeface="Bitstream Charter"/>
                <a:ea typeface="Bitstream Charter"/>
                <a:cs typeface="Bitstream Charter"/>
              </a:rPr>
              <a:t>OUTPUT</a:t>
            </a:r>
          </a:p>
        </p:txBody>
      </p:sp>
      <p:sp>
        <p:nvSpPr>
          <p:cNvPr id="16" name="Rettangolo 15">
            <a:extLst>
              <a:ext uri="{FF2B5EF4-FFF2-40B4-BE49-F238E27FC236}">
                <a16:creationId xmlns:a16="http://schemas.microsoft.com/office/drawing/2014/main" id="{A764A09C-0980-42D5-9CD6-532D532CE01D}"/>
              </a:ext>
            </a:extLst>
          </p:cNvPr>
          <p:cNvSpPr>
            <a:spLocks noGrp="1"/>
          </p:cNvSpPr>
          <p:nvPr/>
        </p:nvSpPr>
        <p:spPr>
          <a:xfrm>
            <a:off x="762000" y="4095750"/>
            <a:ext cx="5810250" cy="619125"/>
          </a:xfrm>
          <a:prstGeom prst="rect">
            <a:avLst/>
          </a:prstGeom>
          <a:noFill/>
          <a:ln w="0">
            <a:noFill/>
          </a:ln>
        </p:spPr>
        <p:txBody>
          <a:bodyPr anchor="ctr">
            <a:normAutofit/>
          </a:bodyPr>
          <a:lstStyle/>
          <a:p>
            <a:pPr algn="l">
              <a:defRPr sz="2175" b="1">
                <a:solidFill>
                  <a:srgbClr val="132337"/>
                </a:solidFill>
                <a:latin typeface="Bitstream Charter"/>
                <a:ea typeface="Bitstream Charter"/>
                <a:cs typeface="Bitstream Charter"/>
              </a:defRPr>
            </a:pPr>
            <a:r>
              <a:rPr sz="2175" b="1">
                <a:solidFill>
                  <a:srgbClr val="132337"/>
                </a:solidFill>
                <a:latin typeface="Bitstream Charter"/>
                <a:ea typeface="Bitstream Charter"/>
                <a:cs typeface="Bitstream Charter"/>
              </a:rPr>
              <a:t>Remissione dopo RYGB: 88% → 2%</a:t>
            </a:r>
          </a:p>
        </p:txBody>
      </p:sp>
      <p:sp>
        <p:nvSpPr>
          <p:cNvPr id="17" name="Rettangolo con angoli arrotondati 16">
            <a:extLst>
              <a:ext uri="{FF2B5EF4-FFF2-40B4-BE49-F238E27FC236}">
                <a16:creationId xmlns:a16="http://schemas.microsoft.com/office/drawing/2014/main" id="{72F3E404-0199-4D45-BD5D-89CCC8D38947}"/>
              </a:ext>
            </a:extLst>
          </p:cNvPr>
          <p:cNvSpPr>
            <a:spLocks noGrp="1"/>
          </p:cNvSpPr>
          <p:nvPr/>
        </p:nvSpPr>
        <p:spPr>
          <a:xfrm>
            <a:off x="7143750" y="3619500"/>
            <a:ext cx="3619500" cy="1381125"/>
          </a:xfrm>
          <a:prstGeom prst="roundRect">
            <a:avLst>
              <a:gd name="adj" fmla="val 5517"/>
            </a:avLst>
          </a:prstGeom>
          <a:solidFill>
            <a:srgbClr val="071525"/>
          </a:solidFill>
          <a:ln w="9525">
            <a:solidFill>
              <a:srgbClr val="071525"/>
            </a:solidFill>
            <a:prstDash val="solid"/>
          </a:ln>
        </p:spPr>
        <p:txBody>
          <a:bodyPr/>
          <a:lstStyle/>
          <a:p>
            <a:endParaRPr lang="it-IT"/>
          </a:p>
        </p:txBody>
      </p:sp>
      <p:sp>
        <p:nvSpPr>
          <p:cNvPr id="18" name="Rettangolo 17">
            <a:extLst>
              <a:ext uri="{FF2B5EF4-FFF2-40B4-BE49-F238E27FC236}">
                <a16:creationId xmlns:a16="http://schemas.microsoft.com/office/drawing/2014/main" id="{2005EF3F-76A1-448A-997B-752AC2A96339}"/>
              </a:ext>
            </a:extLst>
          </p:cNvPr>
          <p:cNvSpPr>
            <a:spLocks noGrp="1"/>
          </p:cNvSpPr>
          <p:nvPr/>
        </p:nvSpPr>
        <p:spPr>
          <a:xfrm>
            <a:off x="7524750" y="3810000"/>
            <a:ext cx="2857500" cy="1000125"/>
          </a:xfrm>
          <a:prstGeom prst="rect">
            <a:avLst/>
          </a:prstGeom>
          <a:noFill/>
          <a:ln w="0">
            <a:noFill/>
          </a:ln>
        </p:spPr>
        <p:txBody>
          <a:bodyPr anchor="ctr">
            <a:normAutofit/>
          </a:bodyPr>
          <a:lstStyle/>
          <a:p>
            <a:pPr algn="ctr">
              <a:defRPr sz="1800" b="1">
                <a:solidFill>
                  <a:srgbClr val="FFFFFF"/>
                </a:solidFill>
                <a:latin typeface="Bitstream Charter"/>
                <a:ea typeface="Bitstream Charter"/>
                <a:cs typeface="Bitstream Charter"/>
              </a:defRPr>
            </a:pPr>
            <a:r>
              <a:rPr sz="1800" b="1">
                <a:solidFill>
                  <a:srgbClr val="FFFFFF"/>
                </a:solidFill>
                <a:latin typeface="Bitstream Charter"/>
                <a:ea typeface="Bitstream Charter"/>
                <a:cs typeface="Bitstream Charter"/>
              </a:rPr>
              <a:t>Score 0–2: 88%</a:t>
            </a:r>
          </a:p>
          <a:p>
            <a:pPr algn="ctr">
              <a:defRPr sz="1800" b="1">
                <a:solidFill>
                  <a:srgbClr val="FFFFFF"/>
                </a:solidFill>
                <a:latin typeface="Bitstream Charter"/>
                <a:ea typeface="Bitstream Charter"/>
                <a:cs typeface="Bitstream Charter"/>
              </a:defRPr>
            </a:pPr>
            <a:r>
              <a:rPr sz="1800" b="1">
                <a:solidFill>
                  <a:srgbClr val="FFFFFF"/>
                </a:solidFill>
                <a:latin typeface="Bitstream Charter"/>
                <a:ea typeface="Bitstream Charter"/>
                <a:cs typeface="Bitstream Charter"/>
              </a:rPr>
              <a:t>Score 18–22: 2%</a:t>
            </a:r>
          </a:p>
        </p:txBody>
      </p:sp>
      <p:sp>
        <p:nvSpPr>
          <p:cNvPr id="19" name="Rettangolo 18">
            <a:extLst>
              <a:ext uri="{FF2B5EF4-FFF2-40B4-BE49-F238E27FC236}">
                <a16:creationId xmlns:a16="http://schemas.microsoft.com/office/drawing/2014/main" id="{880E2EFF-1FC6-4588-B9E7-0BE0FF79B29A}"/>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Still CD et al. Lancet Diabetes Endocrinol 2014;2:38–45</a:t>
            </a:r>
          </a:p>
        </p:txBody>
      </p:sp>
    </p:spTree>
    <p:extLst>
      <p:ext uri="{BB962C8B-B14F-4D97-AF65-F5344CB8AC3E}">
        <p14:creationId xmlns:p14="http://schemas.microsoft.com/office/powerpoint/2010/main" val="170210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ttangolo 17">
            <a:extLst>
              <a:ext uri="{FF2B5EF4-FFF2-40B4-BE49-F238E27FC236}">
                <a16:creationId xmlns:a16="http://schemas.microsoft.com/office/drawing/2014/main" id="{428DF6BC-B06C-4F8D-B004-C1BA810EB152}"/>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INDIVIDUALIZED METABOLIC SURGERY SCORE</a:t>
            </a:r>
          </a:p>
        </p:txBody>
      </p:sp>
      <p:sp>
        <p:nvSpPr>
          <p:cNvPr id="2" name="Rettangolo 1">
            <a:extLst>
              <a:ext uri="{FF2B5EF4-FFF2-40B4-BE49-F238E27FC236}">
                <a16:creationId xmlns:a16="http://schemas.microsoft.com/office/drawing/2014/main" id="{C7229884-276D-428E-A1AD-6A49073142DC}"/>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IMS: prognosi collegata alla procedura</a:t>
            </a:r>
          </a:p>
        </p:txBody>
      </p:sp>
      <p:sp>
        <p:nvSpPr>
          <p:cNvPr id="3" name="Rettangolo 2">
            <a:extLst>
              <a:ext uri="{FF2B5EF4-FFF2-40B4-BE49-F238E27FC236}">
                <a16:creationId xmlns:a16="http://schemas.microsoft.com/office/drawing/2014/main" id="{68B4C87C-46F2-46E6-901E-051A8FCFBD90}"/>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C9CE142C-08A7-425A-B257-ECC964507E13}"/>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E043A84D-76B4-4609-9146-01C49B98636C}"/>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14</a:t>
            </a:r>
          </a:p>
        </p:txBody>
      </p:sp>
      <p:sp>
        <p:nvSpPr>
          <p:cNvPr id="6" name="Rettangolo con angoli arrotondati 5">
            <a:extLst>
              <a:ext uri="{FF2B5EF4-FFF2-40B4-BE49-F238E27FC236}">
                <a16:creationId xmlns:a16="http://schemas.microsoft.com/office/drawing/2014/main" id="{64927ED5-D136-400A-AC50-2A7394FC50B4}"/>
              </a:ext>
            </a:extLst>
          </p:cNvPr>
          <p:cNvSpPr>
            <a:spLocks noGrp="1"/>
          </p:cNvSpPr>
          <p:nvPr/>
        </p:nvSpPr>
        <p:spPr>
          <a:xfrm>
            <a:off x="742950" y="2000250"/>
            <a:ext cx="3143250" cy="1714500"/>
          </a:xfrm>
          <a:prstGeom prst="roundRect">
            <a:avLst>
              <a:gd name="adj" fmla="val 4444"/>
            </a:avLst>
          </a:prstGeom>
          <a:solidFill>
            <a:srgbClr val="EAF6FB"/>
          </a:solidFill>
          <a:ln w="9525">
            <a:solidFill>
              <a:srgbClr val="EAF6FB"/>
            </a:solidFill>
            <a:prstDash val="solid"/>
          </a:ln>
        </p:spPr>
        <p:txBody>
          <a:bodyPr/>
          <a:lstStyle/>
          <a:p>
            <a:endParaRPr lang="it-IT"/>
          </a:p>
        </p:txBody>
      </p:sp>
      <p:sp>
        <p:nvSpPr>
          <p:cNvPr id="7" name="Rettangolo 6">
            <a:extLst>
              <a:ext uri="{FF2B5EF4-FFF2-40B4-BE49-F238E27FC236}">
                <a16:creationId xmlns:a16="http://schemas.microsoft.com/office/drawing/2014/main" id="{3D2EDF9E-58DB-4980-B723-345410B9A794}"/>
              </a:ext>
            </a:extLst>
          </p:cNvPr>
          <p:cNvSpPr>
            <a:spLocks noGrp="1"/>
          </p:cNvSpPr>
          <p:nvPr/>
        </p:nvSpPr>
        <p:spPr>
          <a:xfrm>
            <a:off x="933450" y="2143125"/>
            <a:ext cx="2762250" cy="333375"/>
          </a:xfrm>
          <a:prstGeom prst="rect">
            <a:avLst/>
          </a:prstGeom>
          <a:noFill/>
          <a:ln w="0">
            <a:noFill/>
          </a:ln>
        </p:spPr>
        <p:txBody>
          <a:bodyPr anchor="ctr">
            <a:normAutofit/>
          </a:bodyPr>
          <a:lstStyle/>
          <a:p>
            <a:pPr algn="ctr">
              <a:defRPr sz="1050" b="1">
                <a:solidFill>
                  <a:srgbClr val="00A7E1"/>
                </a:solidFill>
                <a:latin typeface="Bitstream Charter"/>
                <a:ea typeface="Bitstream Charter"/>
                <a:cs typeface="Bitstream Charter"/>
              </a:defRPr>
            </a:pPr>
            <a:r>
              <a:rPr sz="1050" b="1">
                <a:solidFill>
                  <a:srgbClr val="00A7E1"/>
                </a:solidFill>
                <a:latin typeface="Bitstream Charter"/>
                <a:ea typeface="Bitstream Charter"/>
                <a:cs typeface="Bitstream Charter"/>
              </a:rPr>
              <a:t>LIEVE</a:t>
            </a:r>
          </a:p>
        </p:txBody>
      </p:sp>
      <p:sp>
        <p:nvSpPr>
          <p:cNvPr id="8" name="Rettangolo 7">
            <a:extLst>
              <a:ext uri="{FF2B5EF4-FFF2-40B4-BE49-F238E27FC236}">
                <a16:creationId xmlns:a16="http://schemas.microsoft.com/office/drawing/2014/main" id="{0E6C5706-3E96-4AF1-BEB4-283616B0C5CB}"/>
              </a:ext>
            </a:extLst>
          </p:cNvPr>
          <p:cNvSpPr>
            <a:spLocks noGrp="1"/>
          </p:cNvSpPr>
          <p:nvPr/>
        </p:nvSpPr>
        <p:spPr>
          <a:xfrm>
            <a:off x="933450" y="2619375"/>
            <a:ext cx="2762250" cy="666750"/>
          </a:xfrm>
          <a:prstGeom prst="rect">
            <a:avLst/>
          </a:prstGeom>
          <a:noFill/>
          <a:ln w="0">
            <a:noFill/>
          </a:ln>
        </p:spPr>
        <p:txBody>
          <a:bodyPr anchor="ctr">
            <a:normAutofit/>
          </a:bodyPr>
          <a:lstStyle/>
          <a:p>
            <a:pPr algn="ctr">
              <a:defRPr sz="1800" b="1">
                <a:solidFill>
                  <a:srgbClr val="132337"/>
                </a:solidFill>
                <a:latin typeface="Bitstream Charter"/>
                <a:ea typeface="Bitstream Charter"/>
                <a:cs typeface="Bitstream Charter"/>
              </a:defRPr>
            </a:pPr>
            <a:r>
              <a:rPr sz="1800" b="1">
                <a:solidFill>
                  <a:srgbClr val="132337"/>
                </a:solidFill>
                <a:latin typeface="Bitstream Charter"/>
                <a:ea typeface="Bitstream Charter"/>
                <a:cs typeface="Bitstream Charter"/>
              </a:rPr>
              <a:t>SG ≈ RYGB</a:t>
            </a:r>
          </a:p>
        </p:txBody>
      </p:sp>
      <p:sp>
        <p:nvSpPr>
          <p:cNvPr id="9" name="Rettangolo con angoli arrotondati 8">
            <a:extLst>
              <a:ext uri="{FF2B5EF4-FFF2-40B4-BE49-F238E27FC236}">
                <a16:creationId xmlns:a16="http://schemas.microsoft.com/office/drawing/2014/main" id="{9BF9E6D7-3526-493C-9662-6A22B0D36AC4}"/>
              </a:ext>
            </a:extLst>
          </p:cNvPr>
          <p:cNvSpPr>
            <a:spLocks noGrp="1"/>
          </p:cNvSpPr>
          <p:nvPr/>
        </p:nvSpPr>
        <p:spPr>
          <a:xfrm>
            <a:off x="4457700" y="2000250"/>
            <a:ext cx="3143250" cy="1714500"/>
          </a:xfrm>
          <a:prstGeom prst="roundRect">
            <a:avLst>
              <a:gd name="adj" fmla="val 4444"/>
            </a:avLst>
          </a:prstGeom>
          <a:solidFill>
            <a:srgbClr val="00A7E1"/>
          </a:solidFill>
          <a:ln w="9525">
            <a:solidFill>
              <a:srgbClr val="00A7E1"/>
            </a:solidFill>
            <a:prstDash val="solid"/>
          </a:ln>
        </p:spPr>
        <p:txBody>
          <a:bodyPr/>
          <a:lstStyle/>
          <a:p>
            <a:endParaRPr lang="it-IT"/>
          </a:p>
        </p:txBody>
      </p:sp>
      <p:sp>
        <p:nvSpPr>
          <p:cNvPr id="10" name="Rettangolo 9">
            <a:extLst>
              <a:ext uri="{FF2B5EF4-FFF2-40B4-BE49-F238E27FC236}">
                <a16:creationId xmlns:a16="http://schemas.microsoft.com/office/drawing/2014/main" id="{280F7B9B-25CA-4A1D-B9AF-147A89B19FBA}"/>
              </a:ext>
            </a:extLst>
          </p:cNvPr>
          <p:cNvSpPr>
            <a:spLocks noGrp="1"/>
          </p:cNvSpPr>
          <p:nvPr/>
        </p:nvSpPr>
        <p:spPr>
          <a:xfrm>
            <a:off x="4648200" y="2143125"/>
            <a:ext cx="2762250" cy="333375"/>
          </a:xfrm>
          <a:prstGeom prst="rect">
            <a:avLst/>
          </a:prstGeom>
          <a:noFill/>
          <a:ln w="0">
            <a:noFill/>
          </a:ln>
        </p:spPr>
        <p:txBody>
          <a:bodyPr anchor="ctr">
            <a:normAutofit/>
          </a:bodyPr>
          <a:lstStyle/>
          <a:p>
            <a:pPr algn="ctr">
              <a:defRPr sz="1050" b="1">
                <a:solidFill>
                  <a:srgbClr val="FFFFFF"/>
                </a:solidFill>
                <a:latin typeface="Bitstream Charter"/>
                <a:ea typeface="Bitstream Charter"/>
                <a:cs typeface="Bitstream Charter"/>
              </a:defRPr>
            </a:pPr>
            <a:r>
              <a:rPr sz="1050" b="1">
                <a:solidFill>
                  <a:srgbClr val="FFFFFF"/>
                </a:solidFill>
                <a:latin typeface="Bitstream Charter"/>
                <a:ea typeface="Bitstream Charter"/>
                <a:cs typeface="Bitstream Charter"/>
              </a:rPr>
              <a:t>INTERMEDIA</a:t>
            </a:r>
          </a:p>
        </p:txBody>
      </p:sp>
      <p:sp>
        <p:nvSpPr>
          <p:cNvPr id="11" name="Rettangolo 10">
            <a:extLst>
              <a:ext uri="{FF2B5EF4-FFF2-40B4-BE49-F238E27FC236}">
                <a16:creationId xmlns:a16="http://schemas.microsoft.com/office/drawing/2014/main" id="{2888748A-7868-4E67-8042-0E351E531508}"/>
              </a:ext>
            </a:extLst>
          </p:cNvPr>
          <p:cNvSpPr>
            <a:spLocks noGrp="1"/>
          </p:cNvSpPr>
          <p:nvPr/>
        </p:nvSpPr>
        <p:spPr>
          <a:xfrm>
            <a:off x="4648200" y="2619375"/>
            <a:ext cx="2762250" cy="666750"/>
          </a:xfrm>
          <a:prstGeom prst="rect">
            <a:avLst/>
          </a:prstGeom>
          <a:noFill/>
          <a:ln w="0">
            <a:noFill/>
          </a:ln>
        </p:spPr>
        <p:txBody>
          <a:bodyPr anchor="ctr">
            <a:normAutofit/>
          </a:bodyPr>
          <a:lstStyle/>
          <a:p>
            <a:pPr algn="ctr">
              <a:defRPr sz="1800" b="1">
                <a:solidFill>
                  <a:srgbClr val="FFFFFF"/>
                </a:solidFill>
                <a:latin typeface="Bitstream Charter"/>
                <a:ea typeface="Bitstream Charter"/>
                <a:cs typeface="Bitstream Charter"/>
              </a:defRPr>
            </a:pPr>
            <a:r>
              <a:rPr sz="1800" b="1">
                <a:solidFill>
                  <a:srgbClr val="FFFFFF"/>
                </a:solidFill>
                <a:latin typeface="Bitstream Charter"/>
                <a:ea typeface="Bitstream Charter"/>
                <a:cs typeface="Bitstream Charter"/>
              </a:rPr>
              <a:t>RYGB favorito</a:t>
            </a:r>
          </a:p>
        </p:txBody>
      </p:sp>
      <p:sp>
        <p:nvSpPr>
          <p:cNvPr id="12" name="Rettangolo con angoli arrotondati 11">
            <a:extLst>
              <a:ext uri="{FF2B5EF4-FFF2-40B4-BE49-F238E27FC236}">
                <a16:creationId xmlns:a16="http://schemas.microsoft.com/office/drawing/2014/main" id="{6941547A-29CB-45AE-9D08-734406178098}"/>
              </a:ext>
            </a:extLst>
          </p:cNvPr>
          <p:cNvSpPr>
            <a:spLocks noGrp="1"/>
          </p:cNvSpPr>
          <p:nvPr/>
        </p:nvSpPr>
        <p:spPr>
          <a:xfrm>
            <a:off x="8172450" y="2000250"/>
            <a:ext cx="3143250" cy="1714500"/>
          </a:xfrm>
          <a:prstGeom prst="roundRect">
            <a:avLst>
              <a:gd name="adj" fmla="val 4444"/>
            </a:avLst>
          </a:prstGeom>
          <a:solidFill>
            <a:srgbClr val="EAF6FB"/>
          </a:solidFill>
          <a:ln w="9525">
            <a:solidFill>
              <a:srgbClr val="EAF6FB"/>
            </a:solidFill>
            <a:prstDash val="solid"/>
          </a:ln>
        </p:spPr>
        <p:txBody>
          <a:bodyPr/>
          <a:lstStyle/>
          <a:p>
            <a:endParaRPr lang="it-IT"/>
          </a:p>
        </p:txBody>
      </p:sp>
      <p:sp>
        <p:nvSpPr>
          <p:cNvPr id="13" name="Rettangolo 12">
            <a:extLst>
              <a:ext uri="{FF2B5EF4-FFF2-40B4-BE49-F238E27FC236}">
                <a16:creationId xmlns:a16="http://schemas.microsoft.com/office/drawing/2014/main" id="{D8A343C2-CD83-41AD-9570-1E6AC585385A}"/>
              </a:ext>
            </a:extLst>
          </p:cNvPr>
          <p:cNvSpPr>
            <a:spLocks noGrp="1"/>
          </p:cNvSpPr>
          <p:nvPr/>
        </p:nvSpPr>
        <p:spPr>
          <a:xfrm>
            <a:off x="8362950" y="2143125"/>
            <a:ext cx="2762250" cy="333375"/>
          </a:xfrm>
          <a:prstGeom prst="rect">
            <a:avLst/>
          </a:prstGeom>
          <a:noFill/>
          <a:ln w="0">
            <a:noFill/>
          </a:ln>
        </p:spPr>
        <p:txBody>
          <a:bodyPr anchor="ctr">
            <a:normAutofit/>
          </a:bodyPr>
          <a:lstStyle/>
          <a:p>
            <a:pPr algn="ctr">
              <a:defRPr sz="1050" b="1">
                <a:solidFill>
                  <a:srgbClr val="00A7E1"/>
                </a:solidFill>
                <a:latin typeface="Bitstream Charter"/>
                <a:ea typeface="Bitstream Charter"/>
                <a:cs typeface="Bitstream Charter"/>
              </a:defRPr>
            </a:pPr>
            <a:r>
              <a:rPr sz="1050" b="1">
                <a:solidFill>
                  <a:srgbClr val="00A7E1"/>
                </a:solidFill>
                <a:latin typeface="Bitstream Charter"/>
                <a:ea typeface="Bitstream Charter"/>
                <a:cs typeface="Bitstream Charter"/>
              </a:rPr>
              <a:t>GRAVE</a:t>
            </a:r>
          </a:p>
        </p:txBody>
      </p:sp>
      <p:sp>
        <p:nvSpPr>
          <p:cNvPr id="14" name="Rettangolo 13">
            <a:extLst>
              <a:ext uri="{FF2B5EF4-FFF2-40B4-BE49-F238E27FC236}">
                <a16:creationId xmlns:a16="http://schemas.microsoft.com/office/drawing/2014/main" id="{A62A81C7-74B4-4913-81AF-9EC88B04A484}"/>
              </a:ext>
            </a:extLst>
          </p:cNvPr>
          <p:cNvSpPr>
            <a:spLocks noGrp="1"/>
          </p:cNvSpPr>
          <p:nvPr/>
        </p:nvSpPr>
        <p:spPr>
          <a:xfrm>
            <a:off x="8362950" y="2619375"/>
            <a:ext cx="2762250" cy="666750"/>
          </a:xfrm>
          <a:prstGeom prst="rect">
            <a:avLst/>
          </a:prstGeom>
          <a:noFill/>
          <a:ln w="0">
            <a:noFill/>
          </a:ln>
        </p:spPr>
        <p:txBody>
          <a:bodyPr anchor="ctr">
            <a:normAutofit/>
          </a:bodyPr>
          <a:lstStyle/>
          <a:p>
            <a:pPr algn="ctr">
              <a:defRPr sz="1800" b="1">
                <a:solidFill>
                  <a:srgbClr val="132337"/>
                </a:solidFill>
                <a:latin typeface="Bitstream Charter"/>
                <a:ea typeface="Bitstream Charter"/>
                <a:cs typeface="Bitstream Charter"/>
              </a:defRPr>
            </a:pPr>
            <a:r>
              <a:rPr sz="1800" b="1">
                <a:solidFill>
                  <a:srgbClr val="132337"/>
                </a:solidFill>
                <a:latin typeface="Bitstream Charter"/>
                <a:ea typeface="Bitstream Charter"/>
                <a:cs typeface="Bitstream Charter"/>
              </a:rPr>
              <a:t>Remissione rara</a:t>
            </a:r>
          </a:p>
        </p:txBody>
      </p:sp>
      <p:sp>
        <p:nvSpPr>
          <p:cNvPr id="15" name="Rettangolo 14">
            <a:extLst>
              <a:ext uri="{FF2B5EF4-FFF2-40B4-BE49-F238E27FC236}">
                <a16:creationId xmlns:a16="http://schemas.microsoft.com/office/drawing/2014/main" id="{2B79AE0A-6044-4667-B142-0177210962BA}"/>
              </a:ext>
            </a:extLst>
          </p:cNvPr>
          <p:cNvSpPr>
            <a:spLocks noGrp="1"/>
          </p:cNvSpPr>
          <p:nvPr/>
        </p:nvSpPr>
        <p:spPr>
          <a:xfrm>
            <a:off x="1809750" y="4333875"/>
            <a:ext cx="8572500" cy="428625"/>
          </a:xfrm>
          <a:prstGeom prst="rect">
            <a:avLst/>
          </a:prstGeom>
          <a:noFill/>
          <a:ln w="0">
            <a:noFill/>
          </a:ln>
        </p:spPr>
        <p:txBody>
          <a:bodyPr anchor="ctr">
            <a:normAutofit/>
          </a:bodyPr>
          <a:lstStyle/>
          <a:p>
            <a:pPr algn="ctr">
              <a:defRPr sz="1650" b="1">
                <a:solidFill>
                  <a:srgbClr val="657386"/>
                </a:solidFill>
                <a:latin typeface="Bitstream Charter"/>
                <a:ea typeface="Bitstream Charter"/>
                <a:cs typeface="Bitstream Charter"/>
              </a:defRPr>
            </a:pPr>
            <a:r>
              <a:rPr sz="1650" b="1">
                <a:solidFill>
                  <a:srgbClr val="657386"/>
                </a:solidFill>
                <a:latin typeface="Bitstream Charter"/>
                <a:ea typeface="Bitstream Charter"/>
                <a:cs typeface="Bitstream Charter"/>
              </a:rPr>
              <a:t>Durata T2D · numero di farmaci · insulina · HbA1c</a:t>
            </a:r>
          </a:p>
        </p:txBody>
      </p:sp>
      <p:sp>
        <p:nvSpPr>
          <p:cNvPr id="16" name="Rettangolo 15">
            <a:extLst>
              <a:ext uri="{FF2B5EF4-FFF2-40B4-BE49-F238E27FC236}">
                <a16:creationId xmlns:a16="http://schemas.microsoft.com/office/drawing/2014/main" id="{1726F81F-CD73-4856-A42F-5AAA18D8C986}"/>
              </a:ext>
            </a:extLst>
          </p:cNvPr>
          <p:cNvSpPr>
            <a:spLocks noGrp="1"/>
          </p:cNvSpPr>
          <p:nvPr/>
        </p:nvSpPr>
        <p:spPr>
          <a:xfrm>
            <a:off x="2000250" y="4953000"/>
            <a:ext cx="8191500" cy="361950"/>
          </a:xfrm>
          <a:prstGeom prst="rect">
            <a:avLst/>
          </a:prstGeom>
          <a:noFill/>
          <a:ln w="0">
            <a:noFill/>
          </a:ln>
        </p:spPr>
        <p:txBody>
          <a:bodyPr anchor="ctr">
            <a:normAutofit/>
          </a:bodyPr>
          <a:lstStyle/>
          <a:p>
            <a:pPr algn="ctr">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Sviluppo: 659 pazienti · validazione esterna: 241</a:t>
            </a:r>
          </a:p>
        </p:txBody>
      </p:sp>
      <p:sp>
        <p:nvSpPr>
          <p:cNvPr id="17" name="Rettangolo 16">
            <a:extLst>
              <a:ext uri="{FF2B5EF4-FFF2-40B4-BE49-F238E27FC236}">
                <a16:creationId xmlns:a16="http://schemas.microsoft.com/office/drawing/2014/main" id="{87E3C885-CBC2-4048-8BB9-CCE520D82969}"/>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Aminian A et al. Ann Surg 2017;266:650–657</a:t>
            </a:r>
          </a:p>
        </p:txBody>
      </p:sp>
    </p:spTree>
    <p:extLst>
      <p:ext uri="{BB962C8B-B14F-4D97-AF65-F5344CB8AC3E}">
        <p14:creationId xmlns:p14="http://schemas.microsoft.com/office/powerpoint/2010/main" val="1677440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ttangolo 21">
            <a:extLst>
              <a:ext uri="{FF2B5EF4-FFF2-40B4-BE49-F238E27FC236}">
                <a16:creationId xmlns:a16="http://schemas.microsoft.com/office/drawing/2014/main" id="{4AA92D33-A3F4-4328-8FC2-860539228EAC}"/>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STRATIFICATION OF OBESITY PHENOTYPES TO OPTIMIZE FUTURE THERAPY</a:t>
            </a:r>
          </a:p>
        </p:txBody>
      </p:sp>
      <p:sp>
        <p:nvSpPr>
          <p:cNvPr id="2" name="Rettangolo 1">
            <a:extLst>
              <a:ext uri="{FF2B5EF4-FFF2-40B4-BE49-F238E27FC236}">
                <a16:creationId xmlns:a16="http://schemas.microsoft.com/office/drawing/2014/main" id="{9B2F26AD-7817-452A-A2EA-05448DAE7055}"/>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SOPHIA: una traiettoria, non una promessa</a:t>
            </a:r>
          </a:p>
        </p:txBody>
      </p:sp>
      <p:sp>
        <p:nvSpPr>
          <p:cNvPr id="3" name="Rettangolo 2">
            <a:extLst>
              <a:ext uri="{FF2B5EF4-FFF2-40B4-BE49-F238E27FC236}">
                <a16:creationId xmlns:a16="http://schemas.microsoft.com/office/drawing/2014/main" id="{9FB258E8-D162-4BC3-888C-38F383333761}"/>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54AD4420-2532-42E8-9EA0-D3D1F6CD5F1B}"/>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08407AF2-CC4A-4761-B3EA-747457E45CB8}"/>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15</a:t>
            </a:r>
          </a:p>
        </p:txBody>
      </p:sp>
      <p:sp>
        <p:nvSpPr>
          <p:cNvPr id="6" name="Rettangolo 5">
            <a:extLst>
              <a:ext uri="{FF2B5EF4-FFF2-40B4-BE49-F238E27FC236}">
                <a16:creationId xmlns:a16="http://schemas.microsoft.com/office/drawing/2014/main" id="{6057FD13-C61A-4079-B66A-4E55B114919D}"/>
              </a:ext>
            </a:extLst>
          </p:cNvPr>
          <p:cNvSpPr>
            <a:spLocks noGrp="1"/>
          </p:cNvSpPr>
          <p:nvPr/>
        </p:nvSpPr>
        <p:spPr>
          <a:xfrm>
            <a:off x="666750" y="1666875"/>
            <a:ext cx="2381250" cy="619125"/>
          </a:xfrm>
          <a:prstGeom prst="rect">
            <a:avLst/>
          </a:prstGeom>
          <a:noFill/>
          <a:ln w="0">
            <a:noFill/>
          </a:ln>
        </p:spPr>
        <p:txBody>
          <a:bodyPr anchor="ctr">
            <a:normAutofit/>
          </a:bodyPr>
          <a:lstStyle/>
          <a:p>
            <a:pPr algn="ctr">
              <a:defRPr sz="3000" b="1">
                <a:solidFill>
                  <a:srgbClr val="00A7E1"/>
                </a:solidFill>
                <a:latin typeface="Bitstream Charter"/>
                <a:ea typeface="Bitstream Charter"/>
                <a:cs typeface="Bitstream Charter"/>
              </a:defRPr>
            </a:pPr>
            <a:r>
              <a:rPr sz="3000" b="1">
                <a:solidFill>
                  <a:srgbClr val="00A7E1"/>
                </a:solidFill>
                <a:latin typeface="Bitstream Charter"/>
                <a:ea typeface="Bitstream Charter"/>
                <a:cs typeface="Bitstream Charter"/>
              </a:rPr>
              <a:t>10.231</a:t>
            </a:r>
          </a:p>
        </p:txBody>
      </p:sp>
      <p:sp>
        <p:nvSpPr>
          <p:cNvPr id="7" name="Rettangolo 6">
            <a:extLst>
              <a:ext uri="{FF2B5EF4-FFF2-40B4-BE49-F238E27FC236}">
                <a16:creationId xmlns:a16="http://schemas.microsoft.com/office/drawing/2014/main" id="{B2A9421C-13A9-4C0A-85D3-2AACE095747D}"/>
              </a:ext>
            </a:extLst>
          </p:cNvPr>
          <p:cNvSpPr>
            <a:spLocks noGrp="1"/>
          </p:cNvSpPr>
          <p:nvPr/>
        </p:nvSpPr>
        <p:spPr>
          <a:xfrm>
            <a:off x="666750" y="2238375"/>
            <a:ext cx="2381250" cy="266700"/>
          </a:xfrm>
          <a:prstGeom prst="rect">
            <a:avLst/>
          </a:prstGeom>
          <a:noFill/>
          <a:ln w="0">
            <a:noFill/>
          </a:ln>
        </p:spPr>
        <p:txBody>
          <a:bodyPr anchor="ctr">
            <a:normAutofit fontScale="95833"/>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pazienti</a:t>
            </a:r>
          </a:p>
        </p:txBody>
      </p:sp>
      <p:sp>
        <p:nvSpPr>
          <p:cNvPr id="8" name="Rettangolo 7">
            <a:extLst>
              <a:ext uri="{FF2B5EF4-FFF2-40B4-BE49-F238E27FC236}">
                <a16:creationId xmlns:a16="http://schemas.microsoft.com/office/drawing/2014/main" id="{1C90628D-6C60-449B-B0A4-8F3BFC712606}"/>
              </a:ext>
            </a:extLst>
          </p:cNvPr>
          <p:cNvSpPr>
            <a:spLocks noGrp="1"/>
          </p:cNvSpPr>
          <p:nvPr/>
        </p:nvSpPr>
        <p:spPr>
          <a:xfrm>
            <a:off x="3143250" y="1666875"/>
            <a:ext cx="1714500" cy="619125"/>
          </a:xfrm>
          <a:prstGeom prst="rect">
            <a:avLst/>
          </a:prstGeom>
          <a:noFill/>
          <a:ln w="0">
            <a:noFill/>
          </a:ln>
        </p:spPr>
        <p:txBody>
          <a:bodyPr anchor="ctr">
            <a:normAutofit/>
          </a:bodyPr>
          <a:lstStyle/>
          <a:p>
            <a:pPr algn="ctr">
              <a:defRPr sz="3000" b="1">
                <a:solidFill>
                  <a:srgbClr val="00A7E1"/>
                </a:solidFill>
                <a:latin typeface="Bitstream Charter"/>
                <a:ea typeface="Bitstream Charter"/>
                <a:cs typeface="Bitstream Charter"/>
              </a:defRPr>
            </a:pPr>
            <a:r>
              <a:rPr sz="3000" b="1">
                <a:solidFill>
                  <a:srgbClr val="00A7E1"/>
                </a:solidFill>
                <a:latin typeface="Bitstream Charter"/>
                <a:ea typeface="Bitstream Charter"/>
                <a:cs typeface="Bitstream Charter"/>
              </a:rPr>
              <a:t>12</a:t>
            </a:r>
          </a:p>
        </p:txBody>
      </p:sp>
      <p:sp>
        <p:nvSpPr>
          <p:cNvPr id="9" name="Rettangolo 8">
            <a:extLst>
              <a:ext uri="{FF2B5EF4-FFF2-40B4-BE49-F238E27FC236}">
                <a16:creationId xmlns:a16="http://schemas.microsoft.com/office/drawing/2014/main" id="{6158A1C2-8B99-467C-8C9F-3DE1CDF6A653}"/>
              </a:ext>
            </a:extLst>
          </p:cNvPr>
          <p:cNvSpPr>
            <a:spLocks noGrp="1"/>
          </p:cNvSpPr>
          <p:nvPr/>
        </p:nvSpPr>
        <p:spPr>
          <a:xfrm>
            <a:off x="3143250" y="2238375"/>
            <a:ext cx="1714500" cy="266700"/>
          </a:xfrm>
          <a:prstGeom prst="rect">
            <a:avLst/>
          </a:prstGeom>
          <a:noFill/>
          <a:ln w="0">
            <a:noFill/>
          </a:ln>
        </p:spPr>
        <p:txBody>
          <a:bodyPr anchor="ctr">
            <a:normAutofit fontScale="95833"/>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centri</a:t>
            </a:r>
          </a:p>
        </p:txBody>
      </p:sp>
      <p:sp>
        <p:nvSpPr>
          <p:cNvPr id="10" name="Rettangolo 9">
            <a:extLst>
              <a:ext uri="{FF2B5EF4-FFF2-40B4-BE49-F238E27FC236}">
                <a16:creationId xmlns:a16="http://schemas.microsoft.com/office/drawing/2014/main" id="{70E86777-21C8-4391-81DA-C0D8EA74EB67}"/>
              </a:ext>
            </a:extLst>
          </p:cNvPr>
          <p:cNvSpPr>
            <a:spLocks noGrp="1"/>
          </p:cNvSpPr>
          <p:nvPr/>
        </p:nvSpPr>
        <p:spPr>
          <a:xfrm>
            <a:off x="4953000" y="1666875"/>
            <a:ext cx="1714500" cy="619125"/>
          </a:xfrm>
          <a:prstGeom prst="rect">
            <a:avLst/>
          </a:prstGeom>
          <a:noFill/>
          <a:ln w="0">
            <a:noFill/>
          </a:ln>
        </p:spPr>
        <p:txBody>
          <a:bodyPr anchor="ctr">
            <a:normAutofit/>
          </a:bodyPr>
          <a:lstStyle/>
          <a:p>
            <a:pPr algn="ctr">
              <a:defRPr sz="3000" b="1">
                <a:solidFill>
                  <a:srgbClr val="00A7E1"/>
                </a:solidFill>
                <a:latin typeface="Bitstream Charter"/>
                <a:ea typeface="Bitstream Charter"/>
                <a:cs typeface="Bitstream Charter"/>
              </a:defRPr>
            </a:pPr>
            <a:r>
              <a:rPr sz="3000" b="1">
                <a:solidFill>
                  <a:srgbClr val="00A7E1"/>
                </a:solidFill>
                <a:latin typeface="Bitstream Charter"/>
                <a:ea typeface="Bitstream Charter"/>
                <a:cs typeface="Bitstream Charter"/>
              </a:rPr>
              <a:t>10</a:t>
            </a:r>
          </a:p>
        </p:txBody>
      </p:sp>
      <p:sp>
        <p:nvSpPr>
          <p:cNvPr id="11" name="Rettangolo 10">
            <a:extLst>
              <a:ext uri="{FF2B5EF4-FFF2-40B4-BE49-F238E27FC236}">
                <a16:creationId xmlns:a16="http://schemas.microsoft.com/office/drawing/2014/main" id="{B5586205-C226-40CF-A9EC-7A2A81F8E05B}"/>
              </a:ext>
            </a:extLst>
          </p:cNvPr>
          <p:cNvSpPr>
            <a:spLocks noGrp="1"/>
          </p:cNvSpPr>
          <p:nvPr/>
        </p:nvSpPr>
        <p:spPr>
          <a:xfrm>
            <a:off x="4953000" y="2238375"/>
            <a:ext cx="1714500" cy="266700"/>
          </a:xfrm>
          <a:prstGeom prst="rect">
            <a:avLst/>
          </a:prstGeom>
          <a:noFill/>
          <a:ln w="0">
            <a:noFill/>
          </a:ln>
        </p:spPr>
        <p:txBody>
          <a:bodyPr anchor="ctr">
            <a:normAutofit fontScale="95833"/>
          </a:bodyPr>
          <a:lstStyle/>
          <a:p>
            <a:pPr algn="ctr">
              <a:defRPr sz="1200" b="1">
                <a:solidFill>
                  <a:srgbClr val="657386"/>
                </a:solidFill>
                <a:latin typeface="Bitstream Charter"/>
                <a:ea typeface="Bitstream Charter"/>
                <a:cs typeface="Bitstream Charter"/>
              </a:defRPr>
            </a:pPr>
            <a:r>
              <a:rPr sz="1200" b="1">
                <a:solidFill>
                  <a:srgbClr val="657386"/>
                </a:solidFill>
                <a:latin typeface="Bitstream Charter"/>
                <a:ea typeface="Bitstream Charter"/>
                <a:cs typeface="Bitstream Charter"/>
              </a:rPr>
              <a:t>Paesi</a:t>
            </a:r>
          </a:p>
        </p:txBody>
      </p:sp>
      <p:sp>
        <p:nvSpPr>
          <p:cNvPr id="12" name="Rettangolo 11">
            <a:extLst>
              <a:ext uri="{FF2B5EF4-FFF2-40B4-BE49-F238E27FC236}">
                <a16:creationId xmlns:a16="http://schemas.microsoft.com/office/drawing/2014/main" id="{0A89A948-5F22-4540-A532-05BB0AA751E7}"/>
              </a:ext>
            </a:extLst>
          </p:cNvPr>
          <p:cNvSpPr>
            <a:spLocks noGrp="1"/>
          </p:cNvSpPr>
          <p:nvPr/>
        </p:nvSpPr>
        <p:spPr>
          <a:xfrm>
            <a:off x="666750" y="2857500"/>
            <a:ext cx="6191250" cy="19050"/>
          </a:xfrm>
          <a:prstGeom prst="rect">
            <a:avLst/>
          </a:prstGeom>
          <a:solidFill>
            <a:srgbClr val="D9E2EA"/>
          </a:solidFill>
          <a:ln w="9525">
            <a:solidFill>
              <a:srgbClr val="D9E2EA"/>
            </a:solidFill>
            <a:prstDash val="solid"/>
          </a:ln>
        </p:spPr>
        <p:txBody>
          <a:bodyPr/>
          <a:lstStyle/>
          <a:p>
            <a:endParaRPr lang="it-IT"/>
          </a:p>
        </p:txBody>
      </p:sp>
      <p:sp>
        <p:nvSpPr>
          <p:cNvPr id="13" name="Rettangolo 12">
            <a:extLst>
              <a:ext uri="{FF2B5EF4-FFF2-40B4-BE49-F238E27FC236}">
                <a16:creationId xmlns:a16="http://schemas.microsoft.com/office/drawing/2014/main" id="{D7DE7515-D764-474D-AACE-B37831A1EFB5}"/>
              </a:ext>
            </a:extLst>
          </p:cNvPr>
          <p:cNvSpPr>
            <a:spLocks noGrp="1"/>
          </p:cNvSpPr>
          <p:nvPr/>
        </p:nvSpPr>
        <p:spPr>
          <a:xfrm>
            <a:off x="857250" y="3190875"/>
            <a:ext cx="2667000" cy="523875"/>
          </a:xfrm>
          <a:prstGeom prst="rect">
            <a:avLst/>
          </a:prstGeom>
          <a:noFill/>
          <a:ln w="0">
            <a:noFill/>
          </a:ln>
        </p:spPr>
        <p:txBody>
          <a:bodyPr anchor="ctr">
            <a:normAutofit/>
          </a:bodyPr>
          <a:lstStyle/>
          <a:p>
            <a:pPr algn="ctr">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MAD 2,8 kg/m²</a:t>
            </a:r>
          </a:p>
        </p:txBody>
      </p:sp>
      <p:sp>
        <p:nvSpPr>
          <p:cNvPr id="14" name="Rettangolo 13">
            <a:extLst>
              <a:ext uri="{FF2B5EF4-FFF2-40B4-BE49-F238E27FC236}">
                <a16:creationId xmlns:a16="http://schemas.microsoft.com/office/drawing/2014/main" id="{3C8D09E2-BF3C-4D28-81ED-3B4D1524AFE9}"/>
              </a:ext>
            </a:extLst>
          </p:cNvPr>
          <p:cNvSpPr>
            <a:spLocks noGrp="1"/>
          </p:cNvSpPr>
          <p:nvPr/>
        </p:nvSpPr>
        <p:spPr>
          <a:xfrm>
            <a:off x="857250" y="3714750"/>
            <a:ext cx="2667000" cy="266700"/>
          </a:xfrm>
          <a:prstGeom prst="rect">
            <a:avLst/>
          </a:prstGeom>
          <a:noFill/>
          <a:ln w="0">
            <a:noFill/>
          </a:ln>
        </p:spPr>
        <p:txBody>
          <a:bodyPr anchor="ctr">
            <a:normAutofit/>
          </a:bodyPr>
          <a:lstStyle/>
          <a:p>
            <a:pPr algn="ctr">
              <a:defRPr sz="1050" b="0">
                <a:solidFill>
                  <a:srgbClr val="657386"/>
                </a:solidFill>
                <a:latin typeface="Bitstream Charter"/>
                <a:ea typeface="Bitstream Charter"/>
                <a:cs typeface="Bitstream Charter"/>
              </a:defRPr>
            </a:pPr>
            <a:r>
              <a:rPr sz="1050" b="0">
                <a:solidFill>
                  <a:srgbClr val="657386"/>
                </a:solidFill>
                <a:latin typeface="Bitstream Charter"/>
                <a:ea typeface="Bitstream Charter"/>
                <a:cs typeface="Bitstream Charter"/>
              </a:rPr>
              <a:t>Median Absolute Deviation</a:t>
            </a:r>
          </a:p>
        </p:txBody>
      </p:sp>
      <p:sp>
        <p:nvSpPr>
          <p:cNvPr id="15" name="Rettangolo 14">
            <a:extLst>
              <a:ext uri="{FF2B5EF4-FFF2-40B4-BE49-F238E27FC236}">
                <a16:creationId xmlns:a16="http://schemas.microsoft.com/office/drawing/2014/main" id="{724E7B39-7278-47AB-BEB7-201956B91087}"/>
              </a:ext>
            </a:extLst>
          </p:cNvPr>
          <p:cNvSpPr>
            <a:spLocks noGrp="1"/>
          </p:cNvSpPr>
          <p:nvPr/>
        </p:nvSpPr>
        <p:spPr>
          <a:xfrm>
            <a:off x="3905250" y="3190875"/>
            <a:ext cx="2667000" cy="523875"/>
          </a:xfrm>
          <a:prstGeom prst="rect">
            <a:avLst/>
          </a:prstGeom>
          <a:noFill/>
          <a:ln w="0">
            <a:noFill/>
          </a:ln>
        </p:spPr>
        <p:txBody>
          <a:bodyPr anchor="ctr">
            <a:normAutofit/>
          </a:bodyPr>
          <a:lstStyle/>
          <a:p>
            <a:pPr algn="ctr">
              <a:defRPr sz="2325" b="1">
                <a:solidFill>
                  <a:srgbClr val="F45B61"/>
                </a:solidFill>
                <a:latin typeface="Bitstream Charter"/>
                <a:ea typeface="Bitstream Charter"/>
                <a:cs typeface="Bitstream Charter"/>
              </a:defRPr>
            </a:pPr>
            <a:r>
              <a:rPr sz="2325" b="1">
                <a:solidFill>
                  <a:srgbClr val="F45B61"/>
                </a:solidFill>
                <a:latin typeface="Bitstream Charter"/>
                <a:ea typeface="Bitstream Charter"/>
                <a:cs typeface="Bitstream Charter"/>
              </a:rPr>
              <a:t>RMSE 4,7 kg/m²</a:t>
            </a:r>
          </a:p>
        </p:txBody>
      </p:sp>
      <p:sp>
        <p:nvSpPr>
          <p:cNvPr id="16" name="Rettangolo 15">
            <a:extLst>
              <a:ext uri="{FF2B5EF4-FFF2-40B4-BE49-F238E27FC236}">
                <a16:creationId xmlns:a16="http://schemas.microsoft.com/office/drawing/2014/main" id="{4C8F7AF7-0B73-4E59-A63D-E07784741043}"/>
              </a:ext>
            </a:extLst>
          </p:cNvPr>
          <p:cNvSpPr>
            <a:spLocks noGrp="1"/>
          </p:cNvSpPr>
          <p:nvPr/>
        </p:nvSpPr>
        <p:spPr>
          <a:xfrm>
            <a:off x="3905250" y="3714750"/>
            <a:ext cx="2667000" cy="266700"/>
          </a:xfrm>
          <a:prstGeom prst="rect">
            <a:avLst/>
          </a:prstGeom>
          <a:noFill/>
          <a:ln w="0">
            <a:noFill/>
          </a:ln>
        </p:spPr>
        <p:txBody>
          <a:bodyPr anchor="ctr">
            <a:normAutofit/>
          </a:bodyPr>
          <a:lstStyle/>
          <a:p>
            <a:pPr algn="ctr">
              <a:defRPr sz="1050" b="0">
                <a:solidFill>
                  <a:srgbClr val="657386"/>
                </a:solidFill>
                <a:latin typeface="Bitstream Charter"/>
                <a:ea typeface="Bitstream Charter"/>
                <a:cs typeface="Bitstream Charter"/>
              </a:defRPr>
            </a:pPr>
            <a:r>
              <a:rPr sz="1050" b="0">
                <a:solidFill>
                  <a:srgbClr val="657386"/>
                </a:solidFill>
                <a:latin typeface="Bitstream Charter"/>
                <a:ea typeface="Bitstream Charter"/>
                <a:cs typeface="Bitstream Charter"/>
              </a:rPr>
              <a:t>Root Mean Squared Error</a:t>
            </a:r>
          </a:p>
        </p:txBody>
      </p:sp>
      <p:sp>
        <p:nvSpPr>
          <p:cNvPr id="17" name="Rettangolo con angoli arrotondati 16">
            <a:extLst>
              <a:ext uri="{FF2B5EF4-FFF2-40B4-BE49-F238E27FC236}">
                <a16:creationId xmlns:a16="http://schemas.microsoft.com/office/drawing/2014/main" id="{DDB21185-43A0-46C6-B79B-F89CC34D80D2}"/>
              </a:ext>
            </a:extLst>
          </p:cNvPr>
          <p:cNvSpPr>
            <a:spLocks noGrp="1"/>
          </p:cNvSpPr>
          <p:nvPr/>
        </p:nvSpPr>
        <p:spPr>
          <a:xfrm>
            <a:off x="7477125" y="1666875"/>
            <a:ext cx="3429000" cy="2857500"/>
          </a:xfrm>
          <a:prstGeom prst="roundRect">
            <a:avLst>
              <a:gd name="adj" fmla="val 2667"/>
            </a:avLst>
          </a:prstGeom>
          <a:solidFill>
            <a:srgbClr val="071525"/>
          </a:solidFill>
          <a:ln w="9525">
            <a:solidFill>
              <a:srgbClr val="071525"/>
            </a:solidFill>
            <a:prstDash val="solid"/>
          </a:ln>
        </p:spPr>
        <p:txBody>
          <a:bodyPr/>
          <a:lstStyle/>
          <a:p>
            <a:endParaRPr lang="it-IT"/>
          </a:p>
        </p:txBody>
      </p:sp>
      <p:sp>
        <p:nvSpPr>
          <p:cNvPr id="18" name="Rettangolo 17">
            <a:extLst>
              <a:ext uri="{FF2B5EF4-FFF2-40B4-BE49-F238E27FC236}">
                <a16:creationId xmlns:a16="http://schemas.microsoft.com/office/drawing/2014/main" id="{47643ED8-6CAF-4AA0-B1BE-AFA3178478D2}"/>
              </a:ext>
            </a:extLst>
          </p:cNvPr>
          <p:cNvSpPr>
            <a:spLocks noGrp="1"/>
          </p:cNvSpPr>
          <p:nvPr/>
        </p:nvSpPr>
        <p:spPr>
          <a:xfrm>
            <a:off x="7858125" y="1952625"/>
            <a:ext cx="2667000" cy="333375"/>
          </a:xfrm>
          <a:prstGeom prst="rect">
            <a:avLst/>
          </a:prstGeom>
          <a:noFill/>
          <a:ln w="0">
            <a:noFill/>
          </a:ln>
        </p:spPr>
        <p:txBody>
          <a:bodyPr anchor="ctr">
            <a:normAutofit/>
          </a:bodyPr>
          <a:lstStyle/>
          <a:p>
            <a:pPr algn="ctr">
              <a:defRPr sz="1125" b="1">
                <a:solidFill>
                  <a:srgbClr val="00A7E1"/>
                </a:solidFill>
                <a:latin typeface="Bitstream Charter"/>
                <a:ea typeface="Bitstream Charter"/>
                <a:cs typeface="Bitstream Charter"/>
              </a:defRPr>
            </a:pPr>
            <a:r>
              <a:rPr sz="1125" b="1">
                <a:solidFill>
                  <a:srgbClr val="00A7E1"/>
                </a:solidFill>
                <a:latin typeface="Bitstream Charter"/>
                <a:ea typeface="Bitstream Charter"/>
                <a:cs typeface="Bitstream Charter"/>
              </a:rPr>
              <a:t>7 predittori</a:t>
            </a:r>
          </a:p>
        </p:txBody>
      </p:sp>
      <p:sp>
        <p:nvSpPr>
          <p:cNvPr id="19" name="Rettangolo 18">
            <a:extLst>
              <a:ext uri="{FF2B5EF4-FFF2-40B4-BE49-F238E27FC236}">
                <a16:creationId xmlns:a16="http://schemas.microsoft.com/office/drawing/2014/main" id="{3EE3B07A-8510-4DA8-B890-E669CBCD2678}"/>
              </a:ext>
            </a:extLst>
          </p:cNvPr>
          <p:cNvSpPr>
            <a:spLocks noGrp="1"/>
          </p:cNvSpPr>
          <p:nvPr/>
        </p:nvSpPr>
        <p:spPr>
          <a:xfrm>
            <a:off x="7858125" y="2524125"/>
            <a:ext cx="2667000" cy="1428750"/>
          </a:xfrm>
          <a:prstGeom prst="rect">
            <a:avLst/>
          </a:prstGeom>
          <a:noFill/>
          <a:ln w="0">
            <a:noFill/>
          </a:ln>
        </p:spPr>
        <p:txBody>
          <a:bodyPr anchor="ctr">
            <a:normAutofit/>
          </a:bodyPr>
          <a:lstStyle/>
          <a:p>
            <a:pPr algn="ctr">
              <a:defRPr sz="1650" b="1">
                <a:solidFill>
                  <a:srgbClr val="FFFFFF"/>
                </a:solidFill>
                <a:latin typeface="Bitstream Charter"/>
                <a:ea typeface="Bitstream Charter"/>
                <a:cs typeface="Bitstream Charter"/>
              </a:defRPr>
            </a:pPr>
            <a:r>
              <a:rPr sz="1650" b="1">
                <a:solidFill>
                  <a:srgbClr val="FFFFFF"/>
                </a:solidFill>
                <a:latin typeface="Bitstream Charter"/>
                <a:ea typeface="Bitstream Charter"/>
                <a:cs typeface="Bitstream Charter"/>
              </a:rPr>
              <a:t>altezza · peso · procedura</a:t>
            </a:r>
          </a:p>
          <a:p>
            <a:pPr algn="ctr">
              <a:defRPr sz="1650" b="1">
                <a:solidFill>
                  <a:srgbClr val="FFFFFF"/>
                </a:solidFill>
                <a:latin typeface="Bitstream Charter"/>
                <a:ea typeface="Bitstream Charter"/>
                <a:cs typeface="Bitstream Charter"/>
              </a:defRPr>
            </a:pPr>
            <a:r>
              <a:rPr sz="1650" b="1">
                <a:solidFill>
                  <a:srgbClr val="FFFFFF"/>
                </a:solidFill>
                <a:latin typeface="Bitstream Charter"/>
                <a:ea typeface="Bitstream Charter"/>
                <a:cs typeface="Bitstream Charter"/>
              </a:rPr>
              <a:t>età · diabete · durata</a:t>
            </a:r>
          </a:p>
          <a:p>
            <a:pPr algn="ctr">
              <a:defRPr sz="1650" b="1">
                <a:solidFill>
                  <a:srgbClr val="FFFFFF"/>
                </a:solidFill>
                <a:latin typeface="Bitstream Charter"/>
                <a:ea typeface="Bitstream Charter"/>
                <a:cs typeface="Bitstream Charter"/>
              </a:defRPr>
            </a:pPr>
            <a:r>
              <a:rPr sz="1650" b="1">
                <a:solidFill>
                  <a:srgbClr val="FFFFFF"/>
                </a:solidFill>
                <a:latin typeface="Bitstream Charter"/>
                <a:ea typeface="Bitstream Charter"/>
                <a:cs typeface="Bitstream Charter"/>
              </a:rPr>
              <a:t>fumo</a:t>
            </a:r>
          </a:p>
        </p:txBody>
      </p:sp>
      <p:sp>
        <p:nvSpPr>
          <p:cNvPr id="20" name="Rettangolo 19">
            <a:extLst>
              <a:ext uri="{FF2B5EF4-FFF2-40B4-BE49-F238E27FC236}">
                <a16:creationId xmlns:a16="http://schemas.microsoft.com/office/drawing/2014/main" id="{CBB0AB5F-1F34-4B9C-B890-EA309AF45EC0}"/>
              </a:ext>
            </a:extLst>
          </p:cNvPr>
          <p:cNvSpPr>
            <a:spLocks noGrp="1"/>
          </p:cNvSpPr>
          <p:nvPr/>
        </p:nvSpPr>
        <p:spPr>
          <a:xfrm>
            <a:off x="6762750" y="5143500"/>
            <a:ext cx="4762500" cy="428625"/>
          </a:xfrm>
          <a:prstGeom prst="rect">
            <a:avLst/>
          </a:prstGeom>
          <a:noFill/>
          <a:ln w="0">
            <a:noFill/>
          </a:ln>
        </p:spPr>
        <p:txBody>
          <a:bodyPr anchor="ctr">
            <a:normAutofit/>
          </a:bodyPr>
          <a:lstStyle/>
          <a:p>
            <a:pPr algn="ctr">
              <a:defRPr sz="1425" b="1">
                <a:solidFill>
                  <a:srgbClr val="F45B61"/>
                </a:solidFill>
                <a:latin typeface="Bitstream Charter"/>
                <a:ea typeface="Bitstream Charter"/>
                <a:cs typeface="Bitstream Charter"/>
              </a:defRPr>
            </a:pPr>
            <a:r>
              <a:rPr sz="1425" b="1">
                <a:solidFill>
                  <a:srgbClr val="F45B61"/>
                </a:solidFill>
                <a:latin typeface="Bitstream Charter"/>
                <a:ea typeface="Bitstream Charter"/>
                <a:cs typeface="Bitstream Charter"/>
              </a:rPr>
              <a:t>Predice BMI a 5 anni dopo RYGB, SG o bendaggio</a:t>
            </a:r>
          </a:p>
        </p:txBody>
      </p:sp>
      <p:sp>
        <p:nvSpPr>
          <p:cNvPr id="21" name="Rettangolo 20">
            <a:extLst>
              <a:ext uri="{FF2B5EF4-FFF2-40B4-BE49-F238E27FC236}">
                <a16:creationId xmlns:a16="http://schemas.microsoft.com/office/drawing/2014/main" id="{AA014801-0DA7-4380-B6FB-9BD2CB035C69}"/>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Saux P et al. Lancet Digit Health 2023;5:e692–e702</a:t>
            </a:r>
          </a:p>
        </p:txBody>
      </p:sp>
    </p:spTree>
    <p:extLst>
      <p:ext uri="{BB962C8B-B14F-4D97-AF65-F5344CB8AC3E}">
        <p14:creationId xmlns:p14="http://schemas.microsoft.com/office/powerpoint/2010/main" val="646389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Rettangolo 16">
            <a:extLst>
              <a:ext uri="{FF2B5EF4-FFF2-40B4-BE49-F238E27FC236}">
                <a16:creationId xmlns:a16="http://schemas.microsoft.com/office/drawing/2014/main" id="{DE2EA445-BCBF-414D-8C28-AAF071519528}"/>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VALIDAZIONE ESTERNA</a:t>
            </a:r>
          </a:p>
        </p:txBody>
      </p:sp>
      <p:sp>
        <p:nvSpPr>
          <p:cNvPr id="2" name="Rettangolo 1">
            <a:extLst>
              <a:ext uri="{FF2B5EF4-FFF2-40B4-BE49-F238E27FC236}">
                <a16:creationId xmlns:a16="http://schemas.microsoft.com/office/drawing/2014/main" id="{367CE3E1-1C85-42E3-91D3-D0BAC880EA11}"/>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Quando il modello esce dal centro di sviluppo</a:t>
            </a:r>
          </a:p>
        </p:txBody>
      </p:sp>
      <p:sp>
        <p:nvSpPr>
          <p:cNvPr id="3" name="Rettangolo 2">
            <a:extLst>
              <a:ext uri="{FF2B5EF4-FFF2-40B4-BE49-F238E27FC236}">
                <a16:creationId xmlns:a16="http://schemas.microsoft.com/office/drawing/2014/main" id="{F98C9853-4C86-4FEA-B0F6-2F0F92BEA063}"/>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C84ADF81-F7BB-4552-91F6-40B5477B106B}"/>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37D5D6BB-01E5-40FE-B2E2-65C4BF098ED3}"/>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16</a:t>
            </a:r>
          </a:p>
        </p:txBody>
      </p:sp>
      <p:sp>
        <p:nvSpPr>
          <p:cNvPr id="6" name="Rettangolo 5">
            <a:extLst>
              <a:ext uri="{FF2B5EF4-FFF2-40B4-BE49-F238E27FC236}">
                <a16:creationId xmlns:a16="http://schemas.microsoft.com/office/drawing/2014/main" id="{EA96BB51-65EE-40D2-9DD5-217FF71FBB57}"/>
              </a:ext>
            </a:extLst>
          </p:cNvPr>
          <p:cNvSpPr>
            <a:spLocks noGrp="1"/>
          </p:cNvSpPr>
          <p:nvPr/>
        </p:nvSpPr>
        <p:spPr>
          <a:xfrm>
            <a:off x="762000" y="1666875"/>
            <a:ext cx="4000500" cy="333375"/>
          </a:xfrm>
          <a:prstGeom prst="rect">
            <a:avLst/>
          </a:prstGeom>
          <a:noFill/>
          <a:ln w="0">
            <a:noFill/>
          </a:ln>
        </p:spPr>
        <p:txBody>
          <a:bodyPr anchor="ctr">
            <a:normAutofit/>
          </a:bodyPr>
          <a:lstStyle/>
          <a:p>
            <a:pPr algn="l">
              <a:defRPr sz="1050" b="1">
                <a:solidFill>
                  <a:srgbClr val="00A7E1"/>
                </a:solidFill>
                <a:latin typeface="Bitstream Charter"/>
                <a:ea typeface="Bitstream Charter"/>
                <a:cs typeface="Bitstream Charter"/>
              </a:defRPr>
            </a:pPr>
            <a:r>
              <a:rPr sz="1050" b="1">
                <a:solidFill>
                  <a:srgbClr val="00A7E1"/>
                </a:solidFill>
                <a:latin typeface="Bitstream Charter"/>
                <a:ea typeface="Bitstream Charter"/>
                <a:cs typeface="Bitstream Charter"/>
              </a:rPr>
              <a:t>REVISIONE SISTEMATICA</a:t>
            </a:r>
          </a:p>
        </p:txBody>
      </p:sp>
      <p:sp>
        <p:nvSpPr>
          <p:cNvPr id="7" name="Rettangolo 6">
            <a:extLst>
              <a:ext uri="{FF2B5EF4-FFF2-40B4-BE49-F238E27FC236}">
                <a16:creationId xmlns:a16="http://schemas.microsoft.com/office/drawing/2014/main" id="{96659594-49C4-4D17-AEA1-2871FD63D4CB}"/>
              </a:ext>
            </a:extLst>
          </p:cNvPr>
          <p:cNvSpPr>
            <a:spLocks noGrp="1"/>
          </p:cNvSpPr>
          <p:nvPr/>
        </p:nvSpPr>
        <p:spPr>
          <a:xfrm>
            <a:off x="762000" y="2143125"/>
            <a:ext cx="4000500" cy="571500"/>
          </a:xfrm>
          <a:prstGeom prst="rect">
            <a:avLst/>
          </a:prstGeom>
          <a:noFill/>
          <a:ln w="0">
            <a:noFill/>
          </a:ln>
        </p:spPr>
        <p:txBody>
          <a:bodyPr anchor="ctr">
            <a:normAutofit/>
          </a:bodyPr>
          <a:lstStyle/>
          <a:p>
            <a:pPr algn="l">
              <a:defRPr sz="2550" b="1">
                <a:solidFill>
                  <a:srgbClr val="132337"/>
                </a:solidFill>
                <a:latin typeface="Bitstream Charter"/>
                <a:ea typeface="Bitstream Charter"/>
                <a:cs typeface="Bitstream Charter"/>
              </a:defRPr>
            </a:pPr>
            <a:r>
              <a:rPr sz="2550" b="1">
                <a:solidFill>
                  <a:srgbClr val="132337"/>
                </a:solidFill>
                <a:latin typeface="Bitstream Charter"/>
                <a:ea typeface="Bitstream Charter"/>
                <a:cs typeface="Bitstream Charter"/>
              </a:rPr>
              <a:t>317 pazienti</a:t>
            </a:r>
          </a:p>
        </p:txBody>
      </p:sp>
      <p:sp>
        <p:nvSpPr>
          <p:cNvPr id="8" name="Rettangolo 7">
            <a:extLst>
              <a:ext uri="{FF2B5EF4-FFF2-40B4-BE49-F238E27FC236}">
                <a16:creationId xmlns:a16="http://schemas.microsoft.com/office/drawing/2014/main" id="{24398D94-B2CA-49D1-BC9D-19E43B9C7E84}"/>
              </a:ext>
            </a:extLst>
          </p:cNvPr>
          <p:cNvSpPr>
            <a:spLocks noGrp="1"/>
          </p:cNvSpPr>
          <p:nvPr/>
        </p:nvSpPr>
        <p:spPr>
          <a:xfrm>
            <a:off x="762000" y="2762250"/>
            <a:ext cx="4000500" cy="400050"/>
          </a:xfrm>
          <a:prstGeom prst="rect">
            <a:avLst/>
          </a:prstGeom>
          <a:noFill/>
          <a:ln w="0">
            <a:noFill/>
          </a:ln>
        </p:spPr>
        <p:txBody>
          <a:bodyPr anchor="ctr">
            <a:normAutofit/>
          </a:bodyPr>
          <a:lstStyle/>
          <a:p>
            <a:pPr algn="l">
              <a:defRPr sz="1500" b="1">
                <a:solidFill>
                  <a:srgbClr val="657386"/>
                </a:solidFill>
                <a:latin typeface="Bitstream Charter"/>
                <a:ea typeface="Bitstream Charter"/>
                <a:cs typeface="Bitstream Charter"/>
              </a:defRPr>
            </a:pPr>
            <a:r>
              <a:rPr sz="1500" b="1">
                <a:solidFill>
                  <a:srgbClr val="657386"/>
                </a:solidFill>
                <a:latin typeface="Bitstream Charter"/>
                <a:ea typeface="Bitstream Charter"/>
                <a:cs typeface="Bitstream Charter"/>
              </a:rPr>
              <a:t>4 equazioni pubblicate</a:t>
            </a:r>
          </a:p>
        </p:txBody>
      </p:sp>
      <p:sp>
        <p:nvSpPr>
          <p:cNvPr id="9" name="Rettangolo 8">
            <a:extLst>
              <a:ext uri="{FF2B5EF4-FFF2-40B4-BE49-F238E27FC236}">
                <a16:creationId xmlns:a16="http://schemas.microsoft.com/office/drawing/2014/main" id="{BA57E09F-6DFB-442A-BAB1-79D81341FBD5}"/>
              </a:ext>
            </a:extLst>
          </p:cNvPr>
          <p:cNvSpPr>
            <a:spLocks noGrp="1"/>
          </p:cNvSpPr>
          <p:nvPr/>
        </p:nvSpPr>
        <p:spPr>
          <a:xfrm>
            <a:off x="762000" y="3333750"/>
            <a:ext cx="4762500" cy="857250"/>
          </a:xfrm>
          <a:prstGeom prst="rect">
            <a:avLst/>
          </a:prstGeom>
          <a:noFill/>
          <a:ln w="0">
            <a:noFill/>
          </a:ln>
        </p:spPr>
        <p:txBody>
          <a:bodyPr anchor="ctr">
            <a:normAutofit/>
          </a:bodyPr>
          <a:lstStyle/>
          <a:p>
            <a:pPr algn="l">
              <a:defRPr sz="2250" b="1">
                <a:solidFill>
                  <a:srgbClr val="F45B61"/>
                </a:solidFill>
                <a:latin typeface="Bitstream Charter"/>
                <a:ea typeface="Bitstream Charter"/>
                <a:cs typeface="Bitstream Charter"/>
              </a:defRPr>
            </a:pPr>
            <a:r>
              <a:rPr sz="2250" b="1">
                <a:solidFill>
                  <a:srgbClr val="F45B61"/>
                </a:solidFill>
                <a:latin typeface="Bitstream Charter"/>
                <a:ea typeface="Bitstream Charter"/>
                <a:cs typeface="Bitstream Charter"/>
              </a:rPr>
              <a:t>Tutte sovrastimavano</a:t>
            </a:r>
          </a:p>
          <a:p>
            <a:pPr algn="l">
              <a:defRPr sz="2250" b="1">
                <a:solidFill>
                  <a:srgbClr val="F45B61"/>
                </a:solidFill>
                <a:latin typeface="Bitstream Charter"/>
                <a:ea typeface="Bitstream Charter"/>
                <a:cs typeface="Bitstream Charter"/>
              </a:defRPr>
            </a:pPr>
            <a:r>
              <a:rPr sz="2250" b="1">
                <a:solidFill>
                  <a:srgbClr val="F45B61"/>
                </a:solidFill>
                <a:latin typeface="Bitstream Charter"/>
                <a:ea typeface="Bitstream Charter"/>
                <a:cs typeface="Bitstream Charter"/>
              </a:rPr>
              <a:t>la perdita di peso</a:t>
            </a:r>
          </a:p>
        </p:txBody>
      </p:sp>
      <p:sp>
        <p:nvSpPr>
          <p:cNvPr id="10" name="Rettangolo 9">
            <a:extLst>
              <a:ext uri="{FF2B5EF4-FFF2-40B4-BE49-F238E27FC236}">
                <a16:creationId xmlns:a16="http://schemas.microsoft.com/office/drawing/2014/main" id="{92F6A75A-4BBF-4DDE-A43A-3BA0E9D722AE}"/>
              </a:ext>
            </a:extLst>
          </p:cNvPr>
          <p:cNvSpPr>
            <a:spLocks noGrp="1"/>
          </p:cNvSpPr>
          <p:nvPr/>
        </p:nvSpPr>
        <p:spPr>
          <a:xfrm>
            <a:off x="6191250" y="1714500"/>
            <a:ext cx="19050" cy="3238500"/>
          </a:xfrm>
          <a:prstGeom prst="rect">
            <a:avLst/>
          </a:prstGeom>
          <a:solidFill>
            <a:srgbClr val="D9E2EA"/>
          </a:solidFill>
          <a:ln w="9525">
            <a:solidFill>
              <a:srgbClr val="D9E2EA"/>
            </a:solidFill>
            <a:prstDash val="solid"/>
          </a:ln>
        </p:spPr>
        <p:txBody>
          <a:bodyPr/>
          <a:lstStyle/>
          <a:p>
            <a:endParaRPr lang="it-IT"/>
          </a:p>
        </p:txBody>
      </p:sp>
      <p:sp>
        <p:nvSpPr>
          <p:cNvPr id="11" name="Rettangolo 10">
            <a:extLst>
              <a:ext uri="{FF2B5EF4-FFF2-40B4-BE49-F238E27FC236}">
                <a16:creationId xmlns:a16="http://schemas.microsoft.com/office/drawing/2014/main" id="{A71FED8C-9412-4CBD-B2B5-FAC73FA63206}"/>
              </a:ext>
            </a:extLst>
          </p:cNvPr>
          <p:cNvSpPr>
            <a:spLocks noGrp="1"/>
          </p:cNvSpPr>
          <p:nvPr/>
        </p:nvSpPr>
        <p:spPr>
          <a:xfrm>
            <a:off x="7048500" y="1905000"/>
            <a:ext cx="2857500" cy="619125"/>
          </a:xfrm>
          <a:prstGeom prst="rect">
            <a:avLst/>
          </a:prstGeom>
          <a:noFill/>
          <a:ln w="0">
            <a:noFill/>
          </a:ln>
        </p:spPr>
        <p:txBody>
          <a:bodyPr anchor="ctr">
            <a:normAutofit/>
          </a:bodyPr>
          <a:lstStyle/>
          <a:p>
            <a:pPr algn="ctr">
              <a:defRPr sz="3225" b="1">
                <a:solidFill>
                  <a:srgbClr val="00A7E1"/>
                </a:solidFill>
                <a:latin typeface="Bitstream Charter"/>
                <a:ea typeface="Bitstream Charter"/>
                <a:cs typeface="Bitstream Charter"/>
              </a:defRPr>
            </a:pPr>
            <a:r>
              <a:rPr sz="3225" b="1">
                <a:solidFill>
                  <a:srgbClr val="00A7E1"/>
                </a:solidFill>
                <a:latin typeface="Bitstream Charter"/>
                <a:ea typeface="Bitstream Charter"/>
                <a:cs typeface="Bitstream Charter"/>
              </a:rPr>
              <a:t>R² 0,61</a:t>
            </a:r>
          </a:p>
        </p:txBody>
      </p:sp>
      <p:sp>
        <p:nvSpPr>
          <p:cNvPr id="12" name="Rettangolo 11">
            <a:extLst>
              <a:ext uri="{FF2B5EF4-FFF2-40B4-BE49-F238E27FC236}">
                <a16:creationId xmlns:a16="http://schemas.microsoft.com/office/drawing/2014/main" id="{E5AB173E-1CD9-46A7-A658-516B9A8DCEB0}"/>
              </a:ext>
            </a:extLst>
          </p:cNvPr>
          <p:cNvSpPr>
            <a:spLocks noGrp="1"/>
          </p:cNvSpPr>
          <p:nvPr/>
        </p:nvSpPr>
        <p:spPr>
          <a:xfrm>
            <a:off x="7048500" y="2524125"/>
            <a:ext cx="2857500" cy="285750"/>
          </a:xfrm>
          <a:prstGeom prst="rect">
            <a:avLst/>
          </a:prstGeom>
          <a:noFill/>
          <a:ln w="0">
            <a:noFill/>
          </a:ln>
        </p:spPr>
        <p:txBody>
          <a:bodyPr anchor="ctr">
            <a:normAutofit/>
          </a:bodyPr>
          <a:lstStyle/>
          <a:p>
            <a:pPr algn="ctr">
              <a:defRPr sz="1125" b="1">
                <a:solidFill>
                  <a:srgbClr val="657386"/>
                </a:solidFill>
                <a:latin typeface="Bitstream Charter"/>
                <a:ea typeface="Bitstream Charter"/>
                <a:cs typeface="Bitstream Charter"/>
              </a:defRPr>
            </a:pPr>
            <a:r>
              <a:rPr sz="1125" b="1">
                <a:solidFill>
                  <a:srgbClr val="657386"/>
                </a:solidFill>
                <a:latin typeface="Bitstream Charter"/>
                <a:ea typeface="Bitstream Charter"/>
                <a:cs typeface="Bitstream Charter"/>
              </a:rPr>
              <a:t>Coefficient of determination</a:t>
            </a:r>
          </a:p>
        </p:txBody>
      </p:sp>
      <p:sp>
        <p:nvSpPr>
          <p:cNvPr id="13" name="Rettangolo 12">
            <a:extLst>
              <a:ext uri="{FF2B5EF4-FFF2-40B4-BE49-F238E27FC236}">
                <a16:creationId xmlns:a16="http://schemas.microsoft.com/office/drawing/2014/main" id="{609D3805-7C83-4E56-A4FA-4EF7230D7FDB}"/>
              </a:ext>
            </a:extLst>
          </p:cNvPr>
          <p:cNvSpPr>
            <a:spLocks noGrp="1"/>
          </p:cNvSpPr>
          <p:nvPr/>
        </p:nvSpPr>
        <p:spPr>
          <a:xfrm>
            <a:off x="7048500" y="3333750"/>
            <a:ext cx="2857500" cy="619125"/>
          </a:xfrm>
          <a:prstGeom prst="rect">
            <a:avLst/>
          </a:prstGeom>
          <a:noFill/>
          <a:ln w="0">
            <a:noFill/>
          </a:ln>
        </p:spPr>
        <p:txBody>
          <a:bodyPr anchor="ctr">
            <a:normAutofit/>
          </a:bodyPr>
          <a:lstStyle/>
          <a:p>
            <a:pPr algn="ctr">
              <a:defRPr sz="3225" b="1">
                <a:solidFill>
                  <a:srgbClr val="00A7E1"/>
                </a:solidFill>
                <a:latin typeface="Bitstream Charter"/>
                <a:ea typeface="Bitstream Charter"/>
                <a:cs typeface="Bitstream Charter"/>
              </a:defRPr>
            </a:pPr>
            <a:r>
              <a:rPr sz="3225" b="1">
                <a:solidFill>
                  <a:srgbClr val="00A7E1"/>
                </a:solidFill>
                <a:latin typeface="Bitstream Charter"/>
                <a:ea typeface="Bitstream Charter"/>
                <a:cs typeface="Bitstream Charter"/>
              </a:rPr>
              <a:t>AUC 0,71</a:t>
            </a:r>
          </a:p>
        </p:txBody>
      </p:sp>
      <p:sp>
        <p:nvSpPr>
          <p:cNvPr id="14" name="Rettangolo 13">
            <a:extLst>
              <a:ext uri="{FF2B5EF4-FFF2-40B4-BE49-F238E27FC236}">
                <a16:creationId xmlns:a16="http://schemas.microsoft.com/office/drawing/2014/main" id="{17BB4541-5D14-4AD0-8F84-91CBC67D4CF7}"/>
              </a:ext>
            </a:extLst>
          </p:cNvPr>
          <p:cNvSpPr>
            <a:spLocks noGrp="1"/>
          </p:cNvSpPr>
          <p:nvPr/>
        </p:nvSpPr>
        <p:spPr>
          <a:xfrm>
            <a:off x="7048500" y="3952875"/>
            <a:ext cx="2857500" cy="285750"/>
          </a:xfrm>
          <a:prstGeom prst="rect">
            <a:avLst/>
          </a:prstGeom>
          <a:noFill/>
          <a:ln w="0">
            <a:noFill/>
          </a:ln>
        </p:spPr>
        <p:txBody>
          <a:bodyPr anchor="ctr">
            <a:normAutofit/>
          </a:bodyPr>
          <a:lstStyle/>
          <a:p>
            <a:pPr algn="ctr">
              <a:defRPr sz="1125" b="1">
                <a:solidFill>
                  <a:srgbClr val="657386"/>
                </a:solidFill>
                <a:latin typeface="Bitstream Charter"/>
                <a:ea typeface="Bitstream Charter"/>
                <a:cs typeface="Bitstream Charter"/>
              </a:defRPr>
            </a:pPr>
            <a:r>
              <a:rPr sz="1125" b="1">
                <a:solidFill>
                  <a:srgbClr val="657386"/>
                </a:solidFill>
                <a:latin typeface="Bitstream Charter"/>
                <a:ea typeface="Bitstream Charter"/>
                <a:cs typeface="Bitstream Charter"/>
              </a:rPr>
              <a:t>Area Under the ROC Curve</a:t>
            </a:r>
          </a:p>
        </p:txBody>
      </p:sp>
      <p:sp>
        <p:nvSpPr>
          <p:cNvPr id="15" name="Rettangolo 14">
            <a:extLst>
              <a:ext uri="{FF2B5EF4-FFF2-40B4-BE49-F238E27FC236}">
                <a16:creationId xmlns:a16="http://schemas.microsoft.com/office/drawing/2014/main" id="{172307C7-7D41-4168-9E15-B218552C07AF}"/>
              </a:ext>
            </a:extLst>
          </p:cNvPr>
          <p:cNvSpPr>
            <a:spLocks noGrp="1"/>
          </p:cNvSpPr>
          <p:nvPr/>
        </p:nvSpPr>
        <p:spPr>
          <a:xfrm>
            <a:off x="2190750" y="5334000"/>
            <a:ext cx="7810500" cy="381000"/>
          </a:xfrm>
          <a:prstGeom prst="rect">
            <a:avLst/>
          </a:prstGeom>
          <a:noFill/>
          <a:ln w="0">
            <a:noFill/>
          </a:ln>
        </p:spPr>
        <p:txBody>
          <a:bodyPr anchor="ctr">
            <a:normAutofit/>
          </a:bodyPr>
          <a:lstStyle/>
          <a:p>
            <a:pPr algn="ctr">
              <a:defRPr sz="1575" b="1">
                <a:solidFill>
                  <a:srgbClr val="132337"/>
                </a:solidFill>
                <a:latin typeface="Bitstream Charter"/>
                <a:ea typeface="Bitstream Charter"/>
                <a:cs typeface="Bitstream Charter"/>
              </a:defRPr>
            </a:pPr>
            <a:r>
              <a:rPr sz="1575" b="1">
                <a:solidFill>
                  <a:srgbClr val="132337"/>
                </a:solidFill>
                <a:latin typeface="Bitstream Charter"/>
                <a:ea typeface="Bitstream Charter"/>
                <a:cs typeface="Bitstream Charter"/>
              </a:rPr>
              <a:t>Discriminazione moderata, calibrazione quantitativa insufficiente.</a:t>
            </a:r>
          </a:p>
        </p:txBody>
      </p:sp>
      <p:sp>
        <p:nvSpPr>
          <p:cNvPr id="16" name="Rettangolo 15">
            <a:extLst>
              <a:ext uri="{FF2B5EF4-FFF2-40B4-BE49-F238E27FC236}">
                <a16:creationId xmlns:a16="http://schemas.microsoft.com/office/drawing/2014/main" id="{C72F7398-54A5-42C0-A590-10BC5CDFDB0C}"/>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Sharples AJ et al. Surg Obes Relat Dis 2017;13:1914–1920</a:t>
            </a:r>
          </a:p>
        </p:txBody>
      </p:sp>
    </p:spTree>
    <p:extLst>
      <p:ext uri="{BB962C8B-B14F-4D97-AF65-F5344CB8AC3E}">
        <p14:creationId xmlns:p14="http://schemas.microsoft.com/office/powerpoint/2010/main" val="229009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 name="Rettangolo 15">
            <a:extLst>
              <a:ext uri="{FF2B5EF4-FFF2-40B4-BE49-F238E27FC236}">
                <a16:creationId xmlns:a16="http://schemas.microsoft.com/office/drawing/2014/main" id="{4AAB5D32-E38E-435A-88C1-5D31331C0F1A}"/>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METABOLIC AND BARIATRIC SURGERY ACCREDITATION AND QUALITY IMPROVEMENT PROGRAM</a:t>
            </a:r>
          </a:p>
        </p:txBody>
      </p:sp>
      <p:sp>
        <p:nvSpPr>
          <p:cNvPr id="2" name="Rettangolo 1">
            <a:extLst>
              <a:ext uri="{FF2B5EF4-FFF2-40B4-BE49-F238E27FC236}">
                <a16:creationId xmlns:a16="http://schemas.microsoft.com/office/drawing/2014/main" id="{92136115-1ED4-40D7-B521-CFFF9635A268}"/>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MBSAQIP: il dato più vicino all’impatto</a:t>
            </a:r>
          </a:p>
        </p:txBody>
      </p:sp>
      <p:sp>
        <p:nvSpPr>
          <p:cNvPr id="3" name="Rettangolo 2">
            <a:extLst>
              <a:ext uri="{FF2B5EF4-FFF2-40B4-BE49-F238E27FC236}">
                <a16:creationId xmlns:a16="http://schemas.microsoft.com/office/drawing/2014/main" id="{8458C53F-E269-477B-964B-93C52D5557B8}"/>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73364D2F-7462-47C9-8585-833F2517AE50}"/>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AF5DB9A6-AD6B-407D-82CF-98D7B2554E29}"/>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17</a:t>
            </a:r>
          </a:p>
        </p:txBody>
      </p:sp>
      <p:graphicFrame>
        <p:nvGraphicFramePr>
          <p:cNvPr id="21" name="Chart"/>
          <p:cNvGraphicFramePr/>
          <p:nvPr/>
        </p:nvGraphicFramePr>
        <p:xfrm>
          <a:off x="666750" y="2000250"/>
          <a:ext cx="6191250" cy="28575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ttangolo 6">
            <a:extLst>
              <a:ext uri="{FF2B5EF4-FFF2-40B4-BE49-F238E27FC236}">
                <a16:creationId xmlns:a16="http://schemas.microsoft.com/office/drawing/2014/main" id="{D70DAD86-6E6C-4B6D-8137-CDB80E4889F1}"/>
              </a:ext>
            </a:extLst>
          </p:cNvPr>
          <p:cNvSpPr>
            <a:spLocks noGrp="1"/>
          </p:cNvSpPr>
          <p:nvPr/>
        </p:nvSpPr>
        <p:spPr>
          <a:xfrm>
            <a:off x="7620000" y="1666875"/>
            <a:ext cx="3143250" cy="571500"/>
          </a:xfrm>
          <a:prstGeom prst="rect">
            <a:avLst/>
          </a:prstGeom>
          <a:noFill/>
          <a:ln w="0">
            <a:noFill/>
          </a:ln>
        </p:spPr>
        <p:txBody>
          <a:bodyPr anchor="ctr">
            <a:normAutofit/>
          </a:bodyPr>
          <a:lstStyle/>
          <a:p>
            <a:pPr algn="ctr">
              <a:defRPr sz="3150" b="1">
                <a:solidFill>
                  <a:srgbClr val="132337"/>
                </a:solidFill>
                <a:latin typeface="Bitstream Charter"/>
                <a:ea typeface="Bitstream Charter"/>
                <a:cs typeface="Bitstream Charter"/>
              </a:defRPr>
            </a:pPr>
            <a:r>
              <a:rPr sz="3150" b="1">
                <a:solidFill>
                  <a:srgbClr val="132337"/>
                </a:solidFill>
                <a:latin typeface="Bitstream Charter"/>
                <a:ea typeface="Bitstream Charter"/>
                <a:cs typeface="Bitstream Charter"/>
              </a:rPr>
              <a:t>210.710</a:t>
            </a:r>
          </a:p>
        </p:txBody>
      </p:sp>
      <p:sp>
        <p:nvSpPr>
          <p:cNvPr id="8" name="Rettangolo 7">
            <a:extLst>
              <a:ext uri="{FF2B5EF4-FFF2-40B4-BE49-F238E27FC236}">
                <a16:creationId xmlns:a16="http://schemas.microsoft.com/office/drawing/2014/main" id="{CE4E857E-5E41-4127-BFAB-7FA9FF6D08F8}"/>
              </a:ext>
            </a:extLst>
          </p:cNvPr>
          <p:cNvSpPr>
            <a:spLocks noGrp="1"/>
          </p:cNvSpPr>
          <p:nvPr/>
        </p:nvSpPr>
        <p:spPr>
          <a:xfrm>
            <a:off x="7620000" y="2238375"/>
            <a:ext cx="3143250" cy="238125"/>
          </a:xfrm>
          <a:prstGeom prst="rect">
            <a:avLst/>
          </a:prstGeom>
          <a:noFill/>
          <a:ln w="0">
            <a:noFill/>
          </a:ln>
        </p:spPr>
        <p:txBody>
          <a:bodyPr anchor="ctr">
            <a:normAutofit fontScale="85556"/>
          </a:bodyPr>
          <a:lstStyle/>
          <a:p>
            <a:pPr algn="ctr">
              <a:defRPr sz="1125" b="1">
                <a:solidFill>
                  <a:srgbClr val="657386"/>
                </a:solidFill>
                <a:latin typeface="Bitstream Charter"/>
                <a:ea typeface="Bitstream Charter"/>
                <a:cs typeface="Bitstream Charter"/>
              </a:defRPr>
            </a:pPr>
            <a:r>
              <a:rPr sz="1125" b="1">
                <a:solidFill>
                  <a:srgbClr val="657386"/>
                </a:solidFill>
                <a:latin typeface="Bitstream Charter"/>
                <a:ea typeface="Bitstream Charter"/>
                <a:cs typeface="Bitstream Charter"/>
              </a:rPr>
              <a:t>pazienti · studio retrospettivo</a:t>
            </a:r>
          </a:p>
        </p:txBody>
      </p:sp>
      <p:sp>
        <p:nvSpPr>
          <p:cNvPr id="9" name="Rettangolo 8">
            <a:extLst>
              <a:ext uri="{FF2B5EF4-FFF2-40B4-BE49-F238E27FC236}">
                <a16:creationId xmlns:a16="http://schemas.microsoft.com/office/drawing/2014/main" id="{6436B55F-872E-4105-A1FB-7F46B3CBBC76}"/>
              </a:ext>
            </a:extLst>
          </p:cNvPr>
          <p:cNvSpPr>
            <a:spLocks noGrp="1"/>
          </p:cNvSpPr>
          <p:nvPr/>
        </p:nvSpPr>
        <p:spPr>
          <a:xfrm>
            <a:off x="7620000" y="2857500"/>
            <a:ext cx="3143250" cy="523875"/>
          </a:xfrm>
          <a:prstGeom prst="rect">
            <a:avLst/>
          </a:prstGeom>
          <a:noFill/>
          <a:ln w="0">
            <a:noFill/>
          </a:ln>
        </p:spPr>
        <p:txBody>
          <a:bodyPr anchor="ctr">
            <a:normAutofit/>
          </a:bodyPr>
          <a:lstStyle/>
          <a:p>
            <a:pPr algn="ctr">
              <a:defRPr sz="2550" b="1">
                <a:solidFill>
                  <a:srgbClr val="00A7E1"/>
                </a:solidFill>
                <a:latin typeface="Bitstream Charter"/>
                <a:ea typeface="Bitstream Charter"/>
                <a:cs typeface="Bitstream Charter"/>
              </a:defRPr>
            </a:pPr>
            <a:r>
              <a:rPr sz="2550" b="1">
                <a:solidFill>
                  <a:srgbClr val="00A7E1"/>
                </a:solidFill>
                <a:latin typeface="Bitstream Charter"/>
                <a:ea typeface="Bitstream Charter"/>
                <a:cs typeface="Bitstream Charter"/>
              </a:rPr>
              <a:t>OR 0,87</a:t>
            </a:r>
          </a:p>
        </p:txBody>
      </p:sp>
      <p:sp>
        <p:nvSpPr>
          <p:cNvPr id="10" name="Rettangolo 9">
            <a:extLst>
              <a:ext uri="{FF2B5EF4-FFF2-40B4-BE49-F238E27FC236}">
                <a16:creationId xmlns:a16="http://schemas.microsoft.com/office/drawing/2014/main" id="{D3B42349-9B10-4B06-B16C-7DC096D8A0D3}"/>
              </a:ext>
            </a:extLst>
          </p:cNvPr>
          <p:cNvSpPr>
            <a:spLocks noGrp="1"/>
          </p:cNvSpPr>
          <p:nvPr/>
        </p:nvSpPr>
        <p:spPr>
          <a:xfrm>
            <a:off x="7620000" y="3381375"/>
            <a:ext cx="3143250" cy="238125"/>
          </a:xfrm>
          <a:prstGeom prst="rect">
            <a:avLst/>
          </a:prstGeom>
          <a:noFill/>
          <a:ln w="0">
            <a:noFill/>
          </a:ln>
        </p:spPr>
        <p:txBody>
          <a:bodyPr anchor="ctr">
            <a:normAutofit fontScale="91667"/>
          </a:bodyPr>
          <a:lstStyle/>
          <a:p>
            <a:pPr algn="ctr">
              <a:defRPr sz="1050" b="1">
                <a:solidFill>
                  <a:srgbClr val="657386"/>
                </a:solidFill>
                <a:latin typeface="Bitstream Charter"/>
                <a:ea typeface="Bitstream Charter"/>
                <a:cs typeface="Bitstream Charter"/>
              </a:defRPr>
            </a:pPr>
            <a:r>
              <a:rPr sz="1050" b="1">
                <a:solidFill>
                  <a:srgbClr val="657386"/>
                </a:solidFill>
                <a:latin typeface="Bitstream Charter"/>
                <a:ea typeface="Bitstream Charter"/>
                <a:cs typeface="Bitstream Charter"/>
              </a:rPr>
              <a:t>Odds Ratio aggiustato</a:t>
            </a:r>
          </a:p>
        </p:txBody>
      </p:sp>
      <p:sp>
        <p:nvSpPr>
          <p:cNvPr id="11" name="Rettangolo 10">
            <a:extLst>
              <a:ext uri="{FF2B5EF4-FFF2-40B4-BE49-F238E27FC236}">
                <a16:creationId xmlns:a16="http://schemas.microsoft.com/office/drawing/2014/main" id="{21B3CE1A-92B1-4FBD-8331-AEE25C0BDB54}"/>
              </a:ext>
            </a:extLst>
          </p:cNvPr>
          <p:cNvSpPr>
            <a:spLocks noGrp="1"/>
          </p:cNvSpPr>
          <p:nvPr/>
        </p:nvSpPr>
        <p:spPr>
          <a:xfrm>
            <a:off x="7620000" y="3714750"/>
            <a:ext cx="3143250" cy="266700"/>
          </a:xfrm>
          <a:prstGeom prst="rect">
            <a:avLst/>
          </a:prstGeom>
          <a:noFill/>
          <a:ln w="0">
            <a:noFill/>
          </a:ln>
        </p:spPr>
        <p:txBody>
          <a:bodyPr anchor="ctr">
            <a:normAutofit fontScale="90196"/>
          </a:bodyPr>
          <a:lstStyle/>
          <a:p>
            <a:pPr algn="ctr">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IC95% 0,82–0,93</a:t>
            </a:r>
          </a:p>
        </p:txBody>
      </p:sp>
      <p:sp>
        <p:nvSpPr>
          <p:cNvPr id="12" name="Rettangolo 11">
            <a:extLst>
              <a:ext uri="{FF2B5EF4-FFF2-40B4-BE49-F238E27FC236}">
                <a16:creationId xmlns:a16="http://schemas.microsoft.com/office/drawing/2014/main" id="{5B01DF11-3F9A-4823-8EFF-D7A937F60B8B}"/>
              </a:ext>
            </a:extLst>
          </p:cNvPr>
          <p:cNvSpPr>
            <a:spLocks noGrp="1"/>
          </p:cNvSpPr>
          <p:nvPr/>
        </p:nvSpPr>
        <p:spPr>
          <a:xfrm>
            <a:off x="7620000" y="4000500"/>
            <a:ext cx="3143250" cy="228600"/>
          </a:xfrm>
          <a:prstGeom prst="rect">
            <a:avLst/>
          </a:prstGeom>
          <a:noFill/>
          <a:ln w="0">
            <a:noFill/>
          </a:ln>
        </p:spPr>
        <p:txBody>
          <a:bodyPr anchor="ctr">
            <a:normAutofit fontScale="85714"/>
          </a:bodyPr>
          <a:lstStyle/>
          <a:p>
            <a:pPr algn="ctr">
              <a:defRPr sz="1050" b="1">
                <a:solidFill>
                  <a:srgbClr val="657386"/>
                </a:solidFill>
                <a:latin typeface="Bitstream Charter"/>
                <a:ea typeface="Bitstream Charter"/>
                <a:cs typeface="Bitstream Charter"/>
              </a:defRPr>
            </a:pPr>
            <a:r>
              <a:rPr sz="1050" b="1">
                <a:solidFill>
                  <a:srgbClr val="657386"/>
                </a:solidFill>
                <a:latin typeface="Bitstream Charter"/>
                <a:ea typeface="Bitstream Charter"/>
                <a:cs typeface="Bitstream Charter"/>
              </a:rPr>
              <a:t>Intervallo di confidenza</a:t>
            </a:r>
          </a:p>
        </p:txBody>
      </p:sp>
      <p:sp>
        <p:nvSpPr>
          <p:cNvPr id="13" name="Rettangolo 12">
            <a:extLst>
              <a:ext uri="{FF2B5EF4-FFF2-40B4-BE49-F238E27FC236}">
                <a16:creationId xmlns:a16="http://schemas.microsoft.com/office/drawing/2014/main" id="{911DC04D-3005-4C7A-85E4-25159E7983DD}"/>
              </a:ext>
            </a:extLst>
          </p:cNvPr>
          <p:cNvSpPr>
            <a:spLocks noGrp="1"/>
          </p:cNvSpPr>
          <p:nvPr/>
        </p:nvSpPr>
        <p:spPr>
          <a:xfrm>
            <a:off x="7239000" y="4429125"/>
            <a:ext cx="3905250" cy="361950"/>
          </a:xfrm>
          <a:prstGeom prst="rect">
            <a:avLst/>
          </a:prstGeom>
          <a:noFill/>
          <a:ln w="0">
            <a:noFill/>
          </a:ln>
        </p:spPr>
        <p:txBody>
          <a:bodyPr anchor="ctr">
            <a:normAutofit/>
          </a:bodyPr>
          <a:lstStyle/>
          <a:p>
            <a:pPr algn="ctr">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Uso documentato: 16,7%</a:t>
            </a:r>
          </a:p>
        </p:txBody>
      </p:sp>
      <p:sp>
        <p:nvSpPr>
          <p:cNvPr id="14" name="Rettangolo 13">
            <a:extLst>
              <a:ext uri="{FF2B5EF4-FFF2-40B4-BE49-F238E27FC236}">
                <a16:creationId xmlns:a16="http://schemas.microsoft.com/office/drawing/2014/main" id="{482BB038-642E-45DF-B7DC-1C0B1EDA57ED}"/>
              </a:ext>
            </a:extLst>
          </p:cNvPr>
          <p:cNvSpPr>
            <a:spLocks noGrp="1"/>
          </p:cNvSpPr>
          <p:nvPr/>
        </p:nvSpPr>
        <p:spPr>
          <a:xfrm>
            <a:off x="6858000" y="5191125"/>
            <a:ext cx="4572000" cy="428625"/>
          </a:xfrm>
          <a:prstGeom prst="rect">
            <a:avLst/>
          </a:prstGeom>
          <a:noFill/>
          <a:ln w="0">
            <a:noFill/>
          </a:ln>
        </p:spPr>
        <p:txBody>
          <a:bodyPr anchor="ctr">
            <a:normAutofit/>
          </a:bodyPr>
          <a:lstStyle/>
          <a:p>
            <a:pPr algn="ctr">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3,1% vs 3,4% = 3 eventi ogni 1.000</a:t>
            </a:r>
          </a:p>
        </p:txBody>
      </p:sp>
      <p:sp>
        <p:nvSpPr>
          <p:cNvPr id="15" name="Rettangolo 14">
            <a:extLst>
              <a:ext uri="{FF2B5EF4-FFF2-40B4-BE49-F238E27FC236}">
                <a16:creationId xmlns:a16="http://schemas.microsoft.com/office/drawing/2014/main" id="{076E32E4-1E4B-4162-8D3A-4C087831DFA2}"/>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Hetherington A et al. Surg Obes Relat Dis 2023;19:1228–1234</a:t>
            </a:r>
          </a:p>
        </p:txBody>
      </p:sp>
    </p:spTree>
    <p:extLst>
      <p:ext uri="{BB962C8B-B14F-4D97-AF65-F5344CB8AC3E}">
        <p14:creationId xmlns:p14="http://schemas.microsoft.com/office/powerpoint/2010/main" val="1872170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71525"/>
        </a:solidFill>
        <a:effectLst/>
      </p:bgPr>
    </p:bg>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AD7DBB11-BDEB-44E4-BA50-F16CECF171AC}"/>
              </a:ext>
            </a:extLst>
          </p:cNvPr>
          <p:cNvSpPr>
            <a:spLocks noGrp="1"/>
          </p:cNvSpPr>
          <p:nvPr/>
        </p:nvSpPr>
        <p:spPr>
          <a:xfrm>
            <a:off x="685800" y="590550"/>
            <a:ext cx="4762500" cy="238125"/>
          </a:xfrm>
          <a:prstGeom prst="rect">
            <a:avLst/>
          </a:prstGeom>
          <a:noFill/>
          <a:ln w="0">
            <a:noFill/>
          </a:ln>
        </p:spPr>
        <p:txBody>
          <a:bodyPr anchor="ctr">
            <a:normAutofit fontScale="98718"/>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VOTAZIONE 3</a:t>
            </a:r>
          </a:p>
        </p:txBody>
      </p:sp>
      <p:sp>
        <p:nvSpPr>
          <p:cNvPr id="2" name="Rettangolo 1">
            <a:extLst>
              <a:ext uri="{FF2B5EF4-FFF2-40B4-BE49-F238E27FC236}">
                <a16:creationId xmlns:a16="http://schemas.microsoft.com/office/drawing/2014/main" id="{7FC50641-E7D9-452A-AC51-A6F3DE3987EF}"/>
              </a:ext>
            </a:extLst>
          </p:cNvPr>
          <p:cNvSpPr>
            <a:spLocks noGrp="1"/>
          </p:cNvSpPr>
          <p:nvPr/>
        </p:nvSpPr>
        <p:spPr>
          <a:xfrm>
            <a:off x="685800" y="1257300"/>
            <a:ext cx="10287000" cy="1428750"/>
          </a:xfrm>
          <a:prstGeom prst="rect">
            <a:avLst/>
          </a:prstGeom>
          <a:noFill/>
          <a:ln w="0">
            <a:noFill/>
          </a:ln>
        </p:spPr>
        <p:txBody>
          <a:bodyPr anchor="ctr">
            <a:normAutofit/>
          </a:bodyPr>
          <a:lstStyle/>
          <a:p>
            <a:pPr algn="l">
              <a:defRPr sz="3150" b="1">
                <a:solidFill>
                  <a:srgbClr val="FFFFFF"/>
                </a:solidFill>
                <a:latin typeface="Bitstream Charter"/>
                <a:ea typeface="Bitstream Charter"/>
                <a:cs typeface="Bitstream Charter"/>
              </a:defRPr>
            </a:pPr>
            <a:r>
              <a:rPr sz="3150" b="1">
                <a:solidFill>
                  <a:srgbClr val="FFFFFF"/>
                </a:solidFill>
                <a:latin typeface="Bitstream Charter"/>
                <a:ea typeface="Bitstream Charter"/>
                <a:cs typeface="Bitstream Charter"/>
              </a:rPr>
              <a:t>Quando un decision aid “funziona”?</a:t>
            </a:r>
          </a:p>
        </p:txBody>
      </p:sp>
      <p:sp>
        <p:nvSpPr>
          <p:cNvPr id="3" name="Rettangolo con angoli arrotondati 2">
            <a:extLst>
              <a:ext uri="{FF2B5EF4-FFF2-40B4-BE49-F238E27FC236}">
                <a16:creationId xmlns:a16="http://schemas.microsoft.com/office/drawing/2014/main" id="{08CDE9DD-A905-44B8-AE01-215899195ACA}"/>
              </a:ext>
            </a:extLst>
          </p:cNvPr>
          <p:cNvSpPr>
            <a:spLocks noGrp="1"/>
          </p:cNvSpPr>
          <p:nvPr/>
        </p:nvSpPr>
        <p:spPr>
          <a:xfrm>
            <a:off x="68580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4" name="Rettangolo 3">
            <a:extLst>
              <a:ext uri="{FF2B5EF4-FFF2-40B4-BE49-F238E27FC236}">
                <a16:creationId xmlns:a16="http://schemas.microsoft.com/office/drawing/2014/main" id="{3F4BC773-1459-4846-B5E0-88670F328606}"/>
              </a:ext>
            </a:extLst>
          </p:cNvPr>
          <p:cNvSpPr>
            <a:spLocks noGrp="1"/>
          </p:cNvSpPr>
          <p:nvPr/>
        </p:nvSpPr>
        <p:spPr>
          <a:xfrm>
            <a:off x="8382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CAMBIA PROCEDURA</a:t>
            </a:r>
          </a:p>
        </p:txBody>
      </p:sp>
      <p:sp>
        <p:nvSpPr>
          <p:cNvPr id="5" name="Rettangolo con angoli arrotondati 4">
            <a:extLst>
              <a:ext uri="{FF2B5EF4-FFF2-40B4-BE49-F238E27FC236}">
                <a16:creationId xmlns:a16="http://schemas.microsoft.com/office/drawing/2014/main" id="{F85EA93B-570B-405A-8DF2-BF00A9CEEF47}"/>
              </a:ext>
            </a:extLst>
          </p:cNvPr>
          <p:cNvSpPr>
            <a:spLocks noGrp="1"/>
          </p:cNvSpPr>
          <p:nvPr/>
        </p:nvSpPr>
        <p:spPr>
          <a:xfrm>
            <a:off x="344805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6" name="Rettangolo 5">
            <a:extLst>
              <a:ext uri="{FF2B5EF4-FFF2-40B4-BE49-F238E27FC236}">
                <a16:creationId xmlns:a16="http://schemas.microsoft.com/office/drawing/2014/main" id="{7F8B44D5-94D2-4634-9DC3-247F9FD0CFE6}"/>
              </a:ext>
            </a:extLst>
          </p:cNvPr>
          <p:cNvSpPr>
            <a:spLocks noGrp="1"/>
          </p:cNvSpPr>
          <p:nvPr/>
        </p:nvSpPr>
        <p:spPr>
          <a:xfrm>
            <a:off x="360045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RIDUCE INCERTEZZA</a:t>
            </a:r>
          </a:p>
        </p:txBody>
      </p:sp>
      <p:sp>
        <p:nvSpPr>
          <p:cNvPr id="7" name="Rettangolo con angoli arrotondati 6">
            <a:extLst>
              <a:ext uri="{FF2B5EF4-FFF2-40B4-BE49-F238E27FC236}">
                <a16:creationId xmlns:a16="http://schemas.microsoft.com/office/drawing/2014/main" id="{68BCC4C4-FB53-428B-A86E-FEDA401FA8C4}"/>
              </a:ext>
            </a:extLst>
          </p:cNvPr>
          <p:cNvSpPr>
            <a:spLocks noGrp="1"/>
          </p:cNvSpPr>
          <p:nvPr/>
        </p:nvSpPr>
        <p:spPr>
          <a:xfrm>
            <a:off x="6210300" y="3429000"/>
            <a:ext cx="2381250" cy="914400"/>
          </a:xfrm>
          <a:prstGeom prst="roundRect">
            <a:avLst>
              <a:gd name="adj" fmla="val 8333"/>
            </a:avLst>
          </a:prstGeom>
          <a:solidFill>
            <a:srgbClr val="F45B61"/>
          </a:solidFill>
          <a:ln w="9525">
            <a:solidFill>
              <a:srgbClr val="F45B61"/>
            </a:solidFill>
            <a:prstDash val="solid"/>
          </a:ln>
        </p:spPr>
        <p:txBody>
          <a:bodyPr/>
          <a:lstStyle/>
          <a:p>
            <a:endParaRPr lang="it-IT"/>
          </a:p>
        </p:txBody>
      </p:sp>
      <p:sp>
        <p:nvSpPr>
          <p:cNvPr id="8" name="Rettangolo 7">
            <a:extLst>
              <a:ext uri="{FF2B5EF4-FFF2-40B4-BE49-F238E27FC236}">
                <a16:creationId xmlns:a16="http://schemas.microsoft.com/office/drawing/2014/main" id="{C70CDEB3-0170-4EA9-91BC-2A9C85EACC38}"/>
              </a:ext>
            </a:extLst>
          </p:cNvPr>
          <p:cNvSpPr>
            <a:spLocks noGrp="1"/>
          </p:cNvSpPr>
          <p:nvPr/>
        </p:nvSpPr>
        <p:spPr>
          <a:xfrm>
            <a:off x="63627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MIGLIORA OUTCOME</a:t>
            </a:r>
          </a:p>
        </p:txBody>
      </p:sp>
      <p:sp>
        <p:nvSpPr>
          <p:cNvPr id="9" name="Rettangolo 8">
            <a:extLst>
              <a:ext uri="{FF2B5EF4-FFF2-40B4-BE49-F238E27FC236}">
                <a16:creationId xmlns:a16="http://schemas.microsoft.com/office/drawing/2014/main" id="{82C2812E-5B68-428C-83D4-E2B018358E3B}"/>
              </a:ext>
            </a:extLst>
          </p:cNvPr>
          <p:cNvSpPr>
            <a:spLocks noGrp="1"/>
          </p:cNvSpPr>
          <p:nvPr/>
        </p:nvSpPr>
        <p:spPr>
          <a:xfrm>
            <a:off x="685800" y="5810250"/>
            <a:ext cx="4000500" cy="228600"/>
          </a:xfrm>
          <a:prstGeom prst="rect">
            <a:avLst/>
          </a:prstGeom>
          <a:noFill/>
          <a:ln w="0">
            <a:noFill/>
          </a:ln>
        </p:spPr>
        <p:txBody>
          <a:bodyPr anchor="ctr">
            <a:normAutofit fontScale="85714"/>
          </a:bodyPr>
          <a:lstStyle/>
          <a:p>
            <a:pPr algn="l">
              <a:defRPr sz="1050" b="0">
                <a:solidFill>
                  <a:srgbClr val="A9BDCD"/>
                </a:solidFill>
                <a:latin typeface="Bitstream Charter"/>
                <a:ea typeface="Bitstream Charter"/>
                <a:cs typeface="Bitstream Charter"/>
              </a:defRPr>
            </a:pPr>
            <a:r>
              <a:rPr sz="1050" b="0">
                <a:solidFill>
                  <a:srgbClr val="A9BDCD"/>
                </a:solidFill>
                <a:latin typeface="Bitstream Charter"/>
                <a:ea typeface="Bitstream Charter"/>
                <a:cs typeface="Bitstream Charter"/>
              </a:rPr>
              <a:t>Risposta dalla sala · 10 secondi</a:t>
            </a:r>
          </a:p>
        </p:txBody>
      </p:sp>
    </p:spTree>
    <p:extLst>
      <p:ext uri="{BB962C8B-B14F-4D97-AF65-F5344CB8AC3E}">
        <p14:creationId xmlns:p14="http://schemas.microsoft.com/office/powerpoint/2010/main" val="169897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ttangolo 29">
            <a:extLst>
              <a:ext uri="{FF2B5EF4-FFF2-40B4-BE49-F238E27FC236}">
                <a16:creationId xmlns:a16="http://schemas.microsoft.com/office/drawing/2014/main" id="{A2CA23D1-125F-4BFD-AFA9-658B09E8B890}"/>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DCS · DECISIONAL CONFLICT SCALE</a:t>
            </a:r>
          </a:p>
        </p:txBody>
      </p:sp>
      <p:sp>
        <p:nvSpPr>
          <p:cNvPr id="2" name="Rettangolo 1">
            <a:extLst>
              <a:ext uri="{FF2B5EF4-FFF2-40B4-BE49-F238E27FC236}">
                <a16:creationId xmlns:a16="http://schemas.microsoft.com/office/drawing/2014/main" id="{84E8EE77-DC27-49CD-BA87-F93722B1E13A}"/>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Decision aid: che cosa hanno realmente dimostrato?</a:t>
            </a:r>
          </a:p>
        </p:txBody>
      </p:sp>
      <p:sp>
        <p:nvSpPr>
          <p:cNvPr id="3" name="Rettangolo 2">
            <a:extLst>
              <a:ext uri="{FF2B5EF4-FFF2-40B4-BE49-F238E27FC236}">
                <a16:creationId xmlns:a16="http://schemas.microsoft.com/office/drawing/2014/main" id="{735FBD76-8BAF-4274-BF4E-2B4BFCFC3C8E}"/>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77C9154F-ABD2-4A33-B3F0-271A62495092}"/>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FD573BA7-D01E-4518-B3F9-1F1D72EABF45}"/>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19</a:t>
            </a:r>
          </a:p>
        </p:txBody>
      </p:sp>
      <p:sp>
        <p:nvSpPr>
          <p:cNvPr id="6" name="Rettangolo con angoli arrotondati 5">
            <a:extLst>
              <a:ext uri="{FF2B5EF4-FFF2-40B4-BE49-F238E27FC236}">
                <a16:creationId xmlns:a16="http://schemas.microsoft.com/office/drawing/2014/main" id="{13162AB7-6279-43FE-A2FF-E8BD932AB4F8}"/>
              </a:ext>
            </a:extLst>
          </p:cNvPr>
          <p:cNvSpPr>
            <a:spLocks noGrp="1"/>
          </p:cNvSpPr>
          <p:nvPr/>
        </p:nvSpPr>
        <p:spPr>
          <a:xfrm>
            <a:off x="714375" y="1428750"/>
            <a:ext cx="10287000" cy="590550"/>
          </a:xfrm>
          <a:prstGeom prst="roundRect">
            <a:avLst>
              <a:gd name="adj" fmla="val 12903"/>
            </a:avLst>
          </a:prstGeom>
          <a:solidFill>
            <a:srgbClr val="071525"/>
          </a:solidFill>
          <a:ln w="9525">
            <a:solidFill>
              <a:srgbClr val="071525"/>
            </a:solidFill>
            <a:prstDash val="solid"/>
          </a:ln>
        </p:spPr>
        <p:txBody>
          <a:bodyPr/>
          <a:lstStyle/>
          <a:p>
            <a:endParaRPr lang="it-IT"/>
          </a:p>
        </p:txBody>
      </p:sp>
      <p:sp>
        <p:nvSpPr>
          <p:cNvPr id="7" name="Rettangolo 6">
            <a:extLst>
              <a:ext uri="{FF2B5EF4-FFF2-40B4-BE49-F238E27FC236}">
                <a16:creationId xmlns:a16="http://schemas.microsoft.com/office/drawing/2014/main" id="{15A0305C-C585-4AFD-AAEF-E0BAE241E665}"/>
              </a:ext>
            </a:extLst>
          </p:cNvPr>
          <p:cNvSpPr>
            <a:spLocks noGrp="1"/>
          </p:cNvSpPr>
          <p:nvPr/>
        </p:nvSpPr>
        <p:spPr>
          <a:xfrm>
            <a:off x="1000125" y="1533525"/>
            <a:ext cx="9715500" cy="381000"/>
          </a:xfrm>
          <a:prstGeom prst="rect">
            <a:avLst/>
          </a:prstGeom>
          <a:noFill/>
          <a:ln w="0">
            <a:noFill/>
          </a:ln>
        </p:spPr>
        <p:txBody>
          <a:bodyPr anchor="ctr">
            <a:normAutofit/>
          </a:bodyPr>
          <a:lstStyle/>
          <a:p>
            <a:pPr algn="ctr">
              <a:defRPr sz="1500" b="1">
                <a:solidFill>
                  <a:srgbClr val="FFFFFF"/>
                </a:solidFill>
                <a:latin typeface="Bitstream Charter"/>
                <a:ea typeface="Bitstream Charter"/>
                <a:cs typeface="Bitstream Charter"/>
              </a:defRPr>
            </a:pPr>
            <a:r>
              <a:rPr sz="1500" b="1">
                <a:solidFill>
                  <a:srgbClr val="FFFFFF"/>
                </a:solidFill>
                <a:latin typeface="Bitstream Charter"/>
                <a:ea typeface="Bitstream Charter"/>
                <a:cs typeface="Bitstream Charter"/>
              </a:rPr>
              <a:t>DCS 0–100: più basso = scelta percepita come più chiara e informata</a:t>
            </a:r>
          </a:p>
        </p:txBody>
      </p:sp>
      <p:sp>
        <p:nvSpPr>
          <p:cNvPr id="8" name="Rettangolo 7">
            <a:extLst>
              <a:ext uri="{FF2B5EF4-FFF2-40B4-BE49-F238E27FC236}">
                <a16:creationId xmlns:a16="http://schemas.microsoft.com/office/drawing/2014/main" id="{089B430B-3CE9-4C18-93D2-8122896108D4}"/>
              </a:ext>
            </a:extLst>
          </p:cNvPr>
          <p:cNvSpPr>
            <a:spLocks noGrp="1"/>
          </p:cNvSpPr>
          <p:nvPr/>
        </p:nvSpPr>
        <p:spPr>
          <a:xfrm>
            <a:off x="714375" y="2190750"/>
            <a:ext cx="1714500" cy="266700"/>
          </a:xfrm>
          <a:prstGeom prst="rect">
            <a:avLst/>
          </a:prstGeom>
          <a:noFill/>
          <a:ln w="0">
            <a:noFill/>
          </a:ln>
        </p:spPr>
        <p:txBody>
          <a:bodyPr anchor="ctr">
            <a:normAutofit/>
          </a:bodyPr>
          <a:lstStyle/>
          <a:p>
            <a:pPr algn="l">
              <a:defRPr sz="825" b="1">
                <a:solidFill>
                  <a:srgbClr val="657386"/>
                </a:solidFill>
                <a:latin typeface="Bitstream Charter"/>
                <a:ea typeface="Bitstream Charter"/>
                <a:cs typeface="Bitstream Charter"/>
              </a:defRPr>
            </a:pPr>
            <a:r>
              <a:rPr sz="825" b="1">
                <a:solidFill>
                  <a:srgbClr val="657386"/>
                </a:solidFill>
                <a:latin typeface="Bitstream Charter"/>
                <a:ea typeface="Bitstream Charter"/>
                <a:cs typeface="Bitstream Charter"/>
              </a:rPr>
              <a:t>STUDIO</a:t>
            </a:r>
          </a:p>
        </p:txBody>
      </p:sp>
      <p:sp>
        <p:nvSpPr>
          <p:cNvPr id="9" name="Rettangolo 8">
            <a:extLst>
              <a:ext uri="{FF2B5EF4-FFF2-40B4-BE49-F238E27FC236}">
                <a16:creationId xmlns:a16="http://schemas.microsoft.com/office/drawing/2014/main" id="{8EF8F2CD-75B2-476B-B908-DC0605EDFD0F}"/>
              </a:ext>
            </a:extLst>
          </p:cNvPr>
          <p:cNvSpPr>
            <a:spLocks noGrp="1"/>
          </p:cNvSpPr>
          <p:nvPr/>
        </p:nvSpPr>
        <p:spPr>
          <a:xfrm>
            <a:off x="2619375" y="2190750"/>
            <a:ext cx="2476500" cy="266700"/>
          </a:xfrm>
          <a:prstGeom prst="rect">
            <a:avLst/>
          </a:prstGeom>
          <a:noFill/>
          <a:ln w="0">
            <a:noFill/>
          </a:ln>
        </p:spPr>
        <p:txBody>
          <a:bodyPr anchor="ctr">
            <a:normAutofit/>
          </a:bodyPr>
          <a:lstStyle/>
          <a:p>
            <a:pPr algn="l">
              <a:defRPr sz="825" b="1">
                <a:solidFill>
                  <a:srgbClr val="657386"/>
                </a:solidFill>
                <a:latin typeface="Bitstream Charter"/>
                <a:ea typeface="Bitstream Charter"/>
                <a:cs typeface="Bitstream Charter"/>
              </a:defRPr>
            </a:pPr>
            <a:r>
              <a:rPr sz="825" b="1">
                <a:solidFill>
                  <a:srgbClr val="657386"/>
                </a:solidFill>
                <a:latin typeface="Bitstream Charter"/>
                <a:ea typeface="Bitstream Charter"/>
                <a:cs typeface="Bitstream Charter"/>
              </a:rPr>
              <a:t>CHE COSA TESTA</a:t>
            </a:r>
          </a:p>
        </p:txBody>
      </p:sp>
      <p:sp>
        <p:nvSpPr>
          <p:cNvPr id="10" name="Rettangolo 9">
            <a:extLst>
              <a:ext uri="{FF2B5EF4-FFF2-40B4-BE49-F238E27FC236}">
                <a16:creationId xmlns:a16="http://schemas.microsoft.com/office/drawing/2014/main" id="{F86D8FF1-367B-4554-9314-2D15D5F0608A}"/>
              </a:ext>
            </a:extLst>
          </p:cNvPr>
          <p:cNvSpPr>
            <a:spLocks noGrp="1"/>
          </p:cNvSpPr>
          <p:nvPr/>
        </p:nvSpPr>
        <p:spPr>
          <a:xfrm>
            <a:off x="5286375" y="2190750"/>
            <a:ext cx="2381250" cy="266700"/>
          </a:xfrm>
          <a:prstGeom prst="rect">
            <a:avLst/>
          </a:prstGeom>
          <a:noFill/>
          <a:ln w="0">
            <a:noFill/>
          </a:ln>
        </p:spPr>
        <p:txBody>
          <a:bodyPr anchor="ctr">
            <a:normAutofit/>
          </a:bodyPr>
          <a:lstStyle/>
          <a:p>
            <a:pPr algn="l">
              <a:defRPr sz="825" b="1">
                <a:solidFill>
                  <a:srgbClr val="657386"/>
                </a:solidFill>
                <a:latin typeface="Bitstream Charter"/>
                <a:ea typeface="Bitstream Charter"/>
                <a:cs typeface="Bitstream Charter"/>
              </a:defRPr>
            </a:pPr>
            <a:r>
              <a:rPr sz="825" b="1">
                <a:solidFill>
                  <a:srgbClr val="657386"/>
                </a:solidFill>
                <a:latin typeface="Bitstream Charter"/>
                <a:ea typeface="Bitstream Charter"/>
                <a:cs typeface="Bitstream Charter"/>
              </a:rPr>
              <a:t>RISULTATO</a:t>
            </a:r>
          </a:p>
        </p:txBody>
      </p:sp>
      <p:sp>
        <p:nvSpPr>
          <p:cNvPr id="11" name="Rettangolo 10">
            <a:extLst>
              <a:ext uri="{FF2B5EF4-FFF2-40B4-BE49-F238E27FC236}">
                <a16:creationId xmlns:a16="http://schemas.microsoft.com/office/drawing/2014/main" id="{CE003DA5-3CF3-46A6-9D6C-9F0C13770751}"/>
              </a:ext>
            </a:extLst>
          </p:cNvPr>
          <p:cNvSpPr>
            <a:spLocks noGrp="1"/>
          </p:cNvSpPr>
          <p:nvPr/>
        </p:nvSpPr>
        <p:spPr>
          <a:xfrm>
            <a:off x="7905750" y="2190750"/>
            <a:ext cx="3048000" cy="266700"/>
          </a:xfrm>
          <a:prstGeom prst="rect">
            <a:avLst/>
          </a:prstGeom>
          <a:noFill/>
          <a:ln w="0">
            <a:noFill/>
          </a:ln>
        </p:spPr>
        <p:txBody>
          <a:bodyPr anchor="ctr">
            <a:normAutofit/>
          </a:bodyPr>
          <a:lstStyle/>
          <a:p>
            <a:pPr algn="l">
              <a:defRPr sz="825" b="1">
                <a:solidFill>
                  <a:srgbClr val="657386"/>
                </a:solidFill>
                <a:latin typeface="Bitstream Charter"/>
                <a:ea typeface="Bitstream Charter"/>
                <a:cs typeface="Bitstream Charter"/>
              </a:defRPr>
            </a:pPr>
            <a:r>
              <a:rPr sz="825" b="1">
                <a:solidFill>
                  <a:srgbClr val="657386"/>
                </a:solidFill>
                <a:latin typeface="Bitstream Charter"/>
                <a:ea typeface="Bitstream Charter"/>
                <a:cs typeface="Bitstream Charter"/>
              </a:rPr>
              <a:t>INTERPRETAZIONE</a:t>
            </a:r>
          </a:p>
        </p:txBody>
      </p:sp>
      <p:sp>
        <p:nvSpPr>
          <p:cNvPr id="12" name="Rettangolo 11">
            <a:extLst>
              <a:ext uri="{FF2B5EF4-FFF2-40B4-BE49-F238E27FC236}">
                <a16:creationId xmlns:a16="http://schemas.microsoft.com/office/drawing/2014/main" id="{2B6278C8-AA01-47F9-822E-A15CEE8E411C}"/>
              </a:ext>
            </a:extLst>
          </p:cNvPr>
          <p:cNvSpPr>
            <a:spLocks noGrp="1"/>
          </p:cNvSpPr>
          <p:nvPr/>
        </p:nvSpPr>
        <p:spPr>
          <a:xfrm>
            <a:off x="714375" y="2571750"/>
            <a:ext cx="1714500" cy="523875"/>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NIJLAND</a:t>
            </a:r>
          </a:p>
        </p:txBody>
      </p:sp>
      <p:sp>
        <p:nvSpPr>
          <p:cNvPr id="13" name="Rettangolo 12">
            <a:extLst>
              <a:ext uri="{FF2B5EF4-FFF2-40B4-BE49-F238E27FC236}">
                <a16:creationId xmlns:a16="http://schemas.microsoft.com/office/drawing/2014/main" id="{2973369A-3678-4155-8A27-532E4C9F2703}"/>
              </a:ext>
            </a:extLst>
          </p:cNvPr>
          <p:cNvSpPr>
            <a:spLocks noGrp="1"/>
          </p:cNvSpPr>
          <p:nvPr/>
        </p:nvSpPr>
        <p:spPr>
          <a:xfrm>
            <a:off x="2619375" y="2571750"/>
            <a:ext cx="2381250" cy="571500"/>
          </a:xfrm>
          <a:prstGeom prst="rect">
            <a:avLst/>
          </a:prstGeom>
          <a:noFill/>
          <a:ln w="0">
            <a:noFill/>
          </a:ln>
        </p:spPr>
        <p:txBody>
          <a:bodyPr anchor="ctr">
            <a:normAutofit/>
          </a:bodyPr>
          <a:lstStyle/>
          <a:p>
            <a:pPr algn="l">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Decision aid</a:t>
            </a:r>
          </a:p>
          <a:p>
            <a:pPr algn="l">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SG vs RYGB</a:t>
            </a:r>
          </a:p>
        </p:txBody>
      </p:sp>
      <p:sp>
        <p:nvSpPr>
          <p:cNvPr id="14" name="Rettangolo 13">
            <a:extLst>
              <a:ext uri="{FF2B5EF4-FFF2-40B4-BE49-F238E27FC236}">
                <a16:creationId xmlns:a16="http://schemas.microsoft.com/office/drawing/2014/main" id="{4E177177-C866-441B-925F-70DA9B440197}"/>
              </a:ext>
            </a:extLst>
          </p:cNvPr>
          <p:cNvSpPr>
            <a:spLocks noGrp="1"/>
          </p:cNvSpPr>
          <p:nvPr/>
        </p:nvSpPr>
        <p:spPr>
          <a:xfrm>
            <a:off x="5286375" y="2571750"/>
            <a:ext cx="2381250" cy="571500"/>
          </a:xfrm>
          <a:prstGeom prst="rect">
            <a:avLst/>
          </a:prstGeom>
          <a:noFill/>
          <a:ln w="0">
            <a:noFill/>
          </a:ln>
        </p:spPr>
        <p:txBody>
          <a:bodyPr anchor="ctr">
            <a:normAutofit/>
          </a:bodyPr>
          <a:lstStyle/>
          <a:p>
            <a:pPr algn="l">
              <a:defRPr sz="1350" b="1">
                <a:solidFill>
                  <a:srgbClr val="23A67A"/>
                </a:solidFill>
                <a:latin typeface="Bitstream Charter"/>
                <a:ea typeface="Bitstream Charter"/>
                <a:cs typeface="Bitstream Charter"/>
              </a:defRPr>
            </a:pPr>
            <a:r>
              <a:rPr sz="1350" b="1">
                <a:solidFill>
                  <a:srgbClr val="23A67A"/>
                </a:solidFill>
                <a:latin typeface="Bitstream Charter"/>
                <a:ea typeface="Bitstream Charter"/>
                <a:cs typeface="Bitstream Charter"/>
              </a:rPr>
              <a:t>25,5 vs 29,1</a:t>
            </a:r>
          </a:p>
          <a:p>
            <a:pPr algn="l">
              <a:defRPr sz="1350" b="1">
                <a:solidFill>
                  <a:srgbClr val="23A67A"/>
                </a:solidFill>
                <a:latin typeface="Bitstream Charter"/>
                <a:ea typeface="Bitstream Charter"/>
                <a:cs typeface="Bitstream Charter"/>
              </a:defRPr>
            </a:pPr>
            <a:r>
              <a:rPr sz="1350" b="1">
                <a:solidFill>
                  <a:srgbClr val="23A67A"/>
                </a:solidFill>
                <a:latin typeface="Bitstream Charter"/>
                <a:ea typeface="Bitstream Charter"/>
                <a:cs typeface="Bitstream Charter"/>
              </a:rPr>
              <a:t>p = 0,022</a:t>
            </a:r>
          </a:p>
        </p:txBody>
      </p:sp>
      <p:sp>
        <p:nvSpPr>
          <p:cNvPr id="15" name="Rettangolo 14">
            <a:extLst>
              <a:ext uri="{FF2B5EF4-FFF2-40B4-BE49-F238E27FC236}">
                <a16:creationId xmlns:a16="http://schemas.microsoft.com/office/drawing/2014/main" id="{715ECB88-321C-4DA4-A542-49E66E375DC7}"/>
              </a:ext>
            </a:extLst>
          </p:cNvPr>
          <p:cNvSpPr>
            <a:spLocks noGrp="1"/>
          </p:cNvSpPr>
          <p:nvPr/>
        </p:nvSpPr>
        <p:spPr>
          <a:xfrm>
            <a:off x="7905750" y="2571750"/>
            <a:ext cx="3048000" cy="571500"/>
          </a:xfrm>
          <a:prstGeom prst="rect">
            <a:avLst/>
          </a:prstGeom>
          <a:noFill/>
          <a:ln w="0">
            <a:noFill/>
          </a:ln>
        </p:spPr>
        <p:txBody>
          <a:bodyPr anchor="ctr">
            <a:normAutofit/>
          </a:bodyPr>
          <a:lstStyle/>
          <a:p>
            <a:pPr algn="l">
              <a:defRPr sz="1275" b="0">
                <a:solidFill>
                  <a:srgbClr val="132337"/>
                </a:solidFill>
                <a:latin typeface="Bitstream Charter"/>
                <a:ea typeface="Bitstream Charter"/>
                <a:cs typeface="Bitstream Charter"/>
              </a:defRPr>
            </a:pPr>
            <a:r>
              <a:rPr sz="1275" b="0">
                <a:solidFill>
                  <a:srgbClr val="132337"/>
                </a:solidFill>
                <a:latin typeface="Bitstream Charter"/>
                <a:ea typeface="Bitstream Charter"/>
                <a:cs typeface="Bitstream Charter"/>
              </a:rPr>
              <a:t>Conflitto decisionale</a:t>
            </a:r>
          </a:p>
          <a:p>
            <a:pPr algn="l">
              <a:defRPr sz="1275" b="0">
                <a:solidFill>
                  <a:srgbClr val="132337"/>
                </a:solidFill>
                <a:latin typeface="Bitstream Charter"/>
                <a:ea typeface="Bitstream Charter"/>
                <a:cs typeface="Bitstream Charter"/>
              </a:defRPr>
            </a:pPr>
            <a:r>
              <a:rPr sz="1275" b="0">
                <a:solidFill>
                  <a:srgbClr val="132337"/>
                </a:solidFill>
                <a:latin typeface="Bitstream Charter"/>
                <a:ea typeface="Bitstream Charter"/>
                <a:cs typeface="Bitstream Charter"/>
              </a:rPr>
              <a:t>modestamente ridotto</a:t>
            </a:r>
          </a:p>
        </p:txBody>
      </p:sp>
      <p:sp>
        <p:nvSpPr>
          <p:cNvPr id="16" name="Rettangolo 15">
            <a:extLst>
              <a:ext uri="{FF2B5EF4-FFF2-40B4-BE49-F238E27FC236}">
                <a16:creationId xmlns:a16="http://schemas.microsoft.com/office/drawing/2014/main" id="{E5DD63A4-AC3D-4691-A5DE-47561ACB4605}"/>
              </a:ext>
            </a:extLst>
          </p:cNvPr>
          <p:cNvSpPr>
            <a:spLocks noGrp="1"/>
          </p:cNvSpPr>
          <p:nvPr/>
        </p:nvSpPr>
        <p:spPr>
          <a:xfrm>
            <a:off x="714375" y="3257550"/>
            <a:ext cx="10287000" cy="9525"/>
          </a:xfrm>
          <a:prstGeom prst="rect">
            <a:avLst/>
          </a:prstGeom>
          <a:solidFill>
            <a:srgbClr val="D9E2EA"/>
          </a:solidFill>
          <a:ln w="9525">
            <a:solidFill>
              <a:srgbClr val="D9E2EA"/>
            </a:solidFill>
            <a:prstDash val="solid"/>
          </a:ln>
        </p:spPr>
        <p:txBody>
          <a:bodyPr/>
          <a:lstStyle/>
          <a:p>
            <a:endParaRPr lang="it-IT"/>
          </a:p>
        </p:txBody>
      </p:sp>
      <p:sp>
        <p:nvSpPr>
          <p:cNvPr id="17" name="Rettangolo 16">
            <a:extLst>
              <a:ext uri="{FF2B5EF4-FFF2-40B4-BE49-F238E27FC236}">
                <a16:creationId xmlns:a16="http://schemas.microsoft.com/office/drawing/2014/main" id="{3E3BE91C-9872-470E-825B-E940DD8626CB}"/>
              </a:ext>
            </a:extLst>
          </p:cNvPr>
          <p:cNvSpPr>
            <a:spLocks noGrp="1"/>
          </p:cNvSpPr>
          <p:nvPr/>
        </p:nvSpPr>
        <p:spPr>
          <a:xfrm>
            <a:off x="714375" y="3448050"/>
            <a:ext cx="1714500" cy="523875"/>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MICHIGAN</a:t>
            </a:r>
          </a:p>
        </p:txBody>
      </p:sp>
      <p:sp>
        <p:nvSpPr>
          <p:cNvPr id="18" name="Rettangolo 17">
            <a:extLst>
              <a:ext uri="{FF2B5EF4-FFF2-40B4-BE49-F238E27FC236}">
                <a16:creationId xmlns:a16="http://schemas.microsoft.com/office/drawing/2014/main" id="{CE3E9002-8277-4361-88ED-A4887BEF3A83}"/>
              </a:ext>
            </a:extLst>
          </p:cNvPr>
          <p:cNvSpPr>
            <a:spLocks noGrp="1"/>
          </p:cNvSpPr>
          <p:nvPr/>
        </p:nvSpPr>
        <p:spPr>
          <a:xfrm>
            <a:off x="2619375" y="3448050"/>
            <a:ext cx="2381250" cy="571500"/>
          </a:xfrm>
          <a:prstGeom prst="rect">
            <a:avLst/>
          </a:prstGeom>
          <a:noFill/>
          <a:ln w="0">
            <a:noFill/>
          </a:ln>
        </p:spPr>
        <p:txBody>
          <a:bodyPr anchor="ctr">
            <a:normAutofit/>
          </a:bodyPr>
          <a:lstStyle/>
          <a:p>
            <a:pPr algn="l">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Strumento</a:t>
            </a:r>
          </a:p>
          <a:p>
            <a:pPr algn="l">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personalizzato</a:t>
            </a:r>
          </a:p>
        </p:txBody>
      </p:sp>
      <p:sp>
        <p:nvSpPr>
          <p:cNvPr id="19" name="Rettangolo 18">
            <a:extLst>
              <a:ext uri="{FF2B5EF4-FFF2-40B4-BE49-F238E27FC236}">
                <a16:creationId xmlns:a16="http://schemas.microsoft.com/office/drawing/2014/main" id="{4D1658E8-6FF6-4163-ACB8-7D3B1A203A8E}"/>
              </a:ext>
            </a:extLst>
          </p:cNvPr>
          <p:cNvSpPr>
            <a:spLocks noGrp="1"/>
          </p:cNvSpPr>
          <p:nvPr/>
        </p:nvSpPr>
        <p:spPr>
          <a:xfrm>
            <a:off x="5286375" y="3448050"/>
            <a:ext cx="2381250" cy="571500"/>
          </a:xfrm>
          <a:prstGeom prst="rect">
            <a:avLst/>
          </a:prstGeom>
          <a:noFill/>
          <a:ln w="0">
            <a:noFill/>
          </a:ln>
        </p:spPr>
        <p:txBody>
          <a:bodyPr anchor="ctr">
            <a:normAutofit/>
          </a:bodyPr>
          <a:lstStyle/>
          <a:p>
            <a:pPr algn="l">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Nessuna differenza</a:t>
            </a:r>
          </a:p>
          <a:p>
            <a:pPr algn="l">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significativa</a:t>
            </a:r>
          </a:p>
        </p:txBody>
      </p:sp>
      <p:sp>
        <p:nvSpPr>
          <p:cNvPr id="20" name="Rettangolo 19">
            <a:extLst>
              <a:ext uri="{FF2B5EF4-FFF2-40B4-BE49-F238E27FC236}">
                <a16:creationId xmlns:a16="http://schemas.microsoft.com/office/drawing/2014/main" id="{0A830DAE-A7A7-4364-AF01-AF5E39D5A292}"/>
              </a:ext>
            </a:extLst>
          </p:cNvPr>
          <p:cNvSpPr>
            <a:spLocks noGrp="1"/>
          </p:cNvSpPr>
          <p:nvPr/>
        </p:nvSpPr>
        <p:spPr>
          <a:xfrm>
            <a:off x="7905750" y="3448050"/>
            <a:ext cx="3048000" cy="571500"/>
          </a:xfrm>
          <a:prstGeom prst="rect">
            <a:avLst/>
          </a:prstGeom>
          <a:noFill/>
          <a:ln w="0">
            <a:noFill/>
          </a:ln>
        </p:spPr>
        <p:txBody>
          <a:bodyPr anchor="ctr">
            <a:normAutofit/>
          </a:bodyPr>
          <a:lstStyle/>
          <a:p>
            <a:pPr algn="l">
              <a:defRPr sz="1275" b="0">
                <a:solidFill>
                  <a:srgbClr val="132337"/>
                </a:solidFill>
                <a:latin typeface="Bitstream Charter"/>
                <a:ea typeface="Bitstream Charter"/>
                <a:cs typeface="Bitstream Charter"/>
              </a:defRPr>
            </a:pPr>
            <a:r>
              <a:rPr sz="1275" b="0">
                <a:solidFill>
                  <a:srgbClr val="132337"/>
                </a:solidFill>
                <a:latin typeface="Bitstream Charter"/>
                <a:ea typeface="Bitstream Charter"/>
                <a:cs typeface="Bitstream Charter"/>
              </a:rPr>
              <a:t>Non modifica scelta,</a:t>
            </a:r>
          </a:p>
          <a:p>
            <a:pPr algn="l">
              <a:defRPr sz="1275" b="0">
                <a:solidFill>
                  <a:srgbClr val="132337"/>
                </a:solidFill>
                <a:latin typeface="Bitstream Charter"/>
                <a:ea typeface="Bitstream Charter"/>
                <a:cs typeface="Bitstream Charter"/>
              </a:defRPr>
            </a:pPr>
            <a:r>
              <a:rPr sz="1275" b="0">
                <a:solidFill>
                  <a:srgbClr val="132337"/>
                </a:solidFill>
                <a:latin typeface="Bitstream Charter"/>
                <a:ea typeface="Bitstream Charter"/>
                <a:cs typeface="Bitstream Charter"/>
              </a:rPr>
              <a:t>conoscenza o concordanza</a:t>
            </a:r>
          </a:p>
        </p:txBody>
      </p:sp>
      <p:sp>
        <p:nvSpPr>
          <p:cNvPr id="21" name="Rettangolo 20">
            <a:extLst>
              <a:ext uri="{FF2B5EF4-FFF2-40B4-BE49-F238E27FC236}">
                <a16:creationId xmlns:a16="http://schemas.microsoft.com/office/drawing/2014/main" id="{0E2CD966-FFDF-4BAF-9812-B53B1B583978}"/>
              </a:ext>
            </a:extLst>
          </p:cNvPr>
          <p:cNvSpPr>
            <a:spLocks noGrp="1"/>
          </p:cNvSpPr>
          <p:nvPr/>
        </p:nvSpPr>
        <p:spPr>
          <a:xfrm>
            <a:off x="714375" y="4133850"/>
            <a:ext cx="10287000" cy="9525"/>
          </a:xfrm>
          <a:prstGeom prst="rect">
            <a:avLst/>
          </a:prstGeom>
          <a:solidFill>
            <a:srgbClr val="D9E2EA"/>
          </a:solidFill>
          <a:ln w="9525">
            <a:solidFill>
              <a:srgbClr val="D9E2EA"/>
            </a:solidFill>
            <a:prstDash val="solid"/>
          </a:ln>
        </p:spPr>
        <p:txBody>
          <a:bodyPr/>
          <a:lstStyle/>
          <a:p>
            <a:endParaRPr lang="it-IT"/>
          </a:p>
        </p:txBody>
      </p:sp>
      <p:sp>
        <p:nvSpPr>
          <p:cNvPr id="22" name="Rettangolo 21">
            <a:extLst>
              <a:ext uri="{FF2B5EF4-FFF2-40B4-BE49-F238E27FC236}">
                <a16:creationId xmlns:a16="http://schemas.microsoft.com/office/drawing/2014/main" id="{2CB581C2-8633-4556-9BCD-1D9C73F08705}"/>
              </a:ext>
            </a:extLst>
          </p:cNvPr>
          <p:cNvSpPr>
            <a:spLocks noGrp="1"/>
          </p:cNvSpPr>
          <p:nvPr/>
        </p:nvSpPr>
        <p:spPr>
          <a:xfrm>
            <a:off x="714375" y="4324350"/>
            <a:ext cx="1714500" cy="523875"/>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DARNAHAL</a:t>
            </a:r>
          </a:p>
        </p:txBody>
      </p:sp>
      <p:sp>
        <p:nvSpPr>
          <p:cNvPr id="23" name="Rettangolo 22">
            <a:extLst>
              <a:ext uri="{FF2B5EF4-FFF2-40B4-BE49-F238E27FC236}">
                <a16:creationId xmlns:a16="http://schemas.microsoft.com/office/drawing/2014/main" id="{7ECE12E9-4582-4548-BC88-0D8E332CCFAB}"/>
              </a:ext>
            </a:extLst>
          </p:cNvPr>
          <p:cNvSpPr>
            <a:spLocks noGrp="1"/>
          </p:cNvSpPr>
          <p:nvPr/>
        </p:nvSpPr>
        <p:spPr>
          <a:xfrm>
            <a:off x="2619375" y="4324350"/>
            <a:ext cx="2381250" cy="571500"/>
          </a:xfrm>
          <a:prstGeom prst="rect">
            <a:avLst/>
          </a:prstGeom>
          <a:noFill/>
          <a:ln w="0">
            <a:noFill/>
          </a:ln>
        </p:spPr>
        <p:txBody>
          <a:bodyPr anchor="ctr">
            <a:normAutofit/>
          </a:bodyPr>
          <a:lstStyle/>
          <a:p>
            <a:pPr algn="l">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Sistema condiviso</a:t>
            </a:r>
          </a:p>
          <a:p>
            <a:pPr algn="l">
              <a:defRPr sz="1275" b="1">
                <a:solidFill>
                  <a:srgbClr val="132337"/>
                </a:solidFill>
                <a:latin typeface="Bitstream Charter"/>
                <a:ea typeface="Bitstream Charter"/>
                <a:cs typeface="Bitstream Charter"/>
              </a:defRPr>
            </a:pPr>
            <a:r>
              <a:rPr sz="1275" b="1">
                <a:solidFill>
                  <a:srgbClr val="132337"/>
                </a:solidFill>
                <a:latin typeface="Bitstream Charter"/>
                <a:ea typeface="Bitstream Charter"/>
                <a:cs typeface="Bitstream Charter"/>
              </a:rPr>
              <a:t>prototipale</a:t>
            </a:r>
          </a:p>
        </p:txBody>
      </p:sp>
      <p:sp>
        <p:nvSpPr>
          <p:cNvPr id="24" name="Rettangolo 23">
            <a:extLst>
              <a:ext uri="{FF2B5EF4-FFF2-40B4-BE49-F238E27FC236}">
                <a16:creationId xmlns:a16="http://schemas.microsoft.com/office/drawing/2014/main" id="{63309A7D-796C-45AD-8456-951D76859AFA}"/>
              </a:ext>
            </a:extLst>
          </p:cNvPr>
          <p:cNvSpPr>
            <a:spLocks noGrp="1"/>
          </p:cNvSpPr>
          <p:nvPr/>
        </p:nvSpPr>
        <p:spPr>
          <a:xfrm>
            <a:off x="5286375" y="4324350"/>
            <a:ext cx="2381250" cy="571500"/>
          </a:xfrm>
          <a:prstGeom prst="rect">
            <a:avLst/>
          </a:prstGeom>
          <a:noFill/>
          <a:ln w="0">
            <a:noFill/>
          </a:ln>
        </p:spPr>
        <p:txBody>
          <a:bodyPr anchor="ctr">
            <a:normAutofit/>
          </a:bodyPr>
          <a:lstStyle/>
          <a:p>
            <a:pPr algn="l">
              <a:defRPr sz="1350" b="1">
                <a:solidFill>
                  <a:srgbClr val="E8A23A"/>
                </a:solidFill>
                <a:latin typeface="Bitstream Charter"/>
                <a:ea typeface="Bitstream Charter"/>
                <a:cs typeface="Bitstream Charter"/>
              </a:defRPr>
            </a:pPr>
            <a:r>
              <a:rPr sz="1350" b="1">
                <a:solidFill>
                  <a:srgbClr val="E8A23A"/>
                </a:solidFill>
                <a:latin typeface="Bitstream Charter"/>
                <a:ea typeface="Bitstream Charter"/>
                <a:cs typeface="Bitstream Charter"/>
              </a:rPr>
              <a:t>Sviluppo e</a:t>
            </a:r>
          </a:p>
          <a:p>
            <a:pPr algn="l">
              <a:defRPr sz="1350" b="1">
                <a:solidFill>
                  <a:srgbClr val="E8A23A"/>
                </a:solidFill>
                <a:latin typeface="Bitstream Charter"/>
                <a:ea typeface="Bitstream Charter"/>
                <a:cs typeface="Bitstream Charter"/>
              </a:defRPr>
            </a:pPr>
            <a:r>
              <a:rPr sz="1350" b="1">
                <a:solidFill>
                  <a:srgbClr val="E8A23A"/>
                </a:solidFill>
                <a:latin typeface="Bitstream Charter"/>
                <a:ea typeface="Bitstream Charter"/>
                <a:cs typeface="Bitstream Charter"/>
              </a:rPr>
              <a:t>usabilità</a:t>
            </a:r>
          </a:p>
        </p:txBody>
      </p:sp>
      <p:sp>
        <p:nvSpPr>
          <p:cNvPr id="25" name="Rettangolo 24">
            <a:extLst>
              <a:ext uri="{FF2B5EF4-FFF2-40B4-BE49-F238E27FC236}">
                <a16:creationId xmlns:a16="http://schemas.microsoft.com/office/drawing/2014/main" id="{E589AD59-CB82-4F45-833D-122B214755F7}"/>
              </a:ext>
            </a:extLst>
          </p:cNvPr>
          <p:cNvSpPr>
            <a:spLocks noGrp="1"/>
          </p:cNvSpPr>
          <p:nvPr/>
        </p:nvSpPr>
        <p:spPr>
          <a:xfrm>
            <a:off x="7905750" y="4324350"/>
            <a:ext cx="3048000" cy="571500"/>
          </a:xfrm>
          <a:prstGeom prst="rect">
            <a:avLst/>
          </a:prstGeom>
          <a:noFill/>
          <a:ln w="0">
            <a:noFill/>
          </a:ln>
        </p:spPr>
        <p:txBody>
          <a:bodyPr anchor="ctr">
            <a:normAutofit/>
          </a:bodyPr>
          <a:lstStyle/>
          <a:p>
            <a:pPr algn="l">
              <a:defRPr sz="1275" b="0">
                <a:solidFill>
                  <a:srgbClr val="132337"/>
                </a:solidFill>
                <a:latin typeface="Bitstream Charter"/>
                <a:ea typeface="Bitstream Charter"/>
                <a:cs typeface="Bitstream Charter"/>
              </a:defRPr>
            </a:pPr>
            <a:r>
              <a:rPr sz="1275" b="0">
                <a:solidFill>
                  <a:srgbClr val="132337"/>
                </a:solidFill>
                <a:latin typeface="Bitstream Charter"/>
                <a:ea typeface="Bitstream Charter"/>
                <a:cs typeface="Bitstream Charter"/>
              </a:rPr>
              <a:t>Fattibile, ma impatto</a:t>
            </a:r>
          </a:p>
          <a:p>
            <a:pPr algn="l">
              <a:defRPr sz="1275" b="0">
                <a:solidFill>
                  <a:srgbClr val="132337"/>
                </a:solidFill>
                <a:latin typeface="Bitstream Charter"/>
                <a:ea typeface="Bitstream Charter"/>
                <a:cs typeface="Bitstream Charter"/>
              </a:defRPr>
            </a:pPr>
            <a:r>
              <a:rPr sz="1275" b="0">
                <a:solidFill>
                  <a:srgbClr val="132337"/>
                </a:solidFill>
                <a:latin typeface="Bitstream Charter"/>
                <a:ea typeface="Bitstream Charter"/>
                <a:cs typeface="Bitstream Charter"/>
              </a:rPr>
              <a:t>clinico non valutato</a:t>
            </a:r>
          </a:p>
        </p:txBody>
      </p:sp>
      <p:sp>
        <p:nvSpPr>
          <p:cNvPr id="26" name="Rettangolo 25">
            <a:extLst>
              <a:ext uri="{FF2B5EF4-FFF2-40B4-BE49-F238E27FC236}">
                <a16:creationId xmlns:a16="http://schemas.microsoft.com/office/drawing/2014/main" id="{77CC9223-3494-45D0-A00A-40F14AFA4009}"/>
              </a:ext>
            </a:extLst>
          </p:cNvPr>
          <p:cNvSpPr>
            <a:spLocks noGrp="1"/>
          </p:cNvSpPr>
          <p:nvPr/>
        </p:nvSpPr>
        <p:spPr>
          <a:xfrm>
            <a:off x="714375" y="5010150"/>
            <a:ext cx="10287000" cy="9525"/>
          </a:xfrm>
          <a:prstGeom prst="rect">
            <a:avLst/>
          </a:prstGeom>
          <a:solidFill>
            <a:srgbClr val="D9E2EA"/>
          </a:solidFill>
          <a:ln w="9525">
            <a:solidFill>
              <a:srgbClr val="D9E2EA"/>
            </a:solidFill>
            <a:prstDash val="solid"/>
          </a:ln>
        </p:spPr>
        <p:txBody>
          <a:bodyPr/>
          <a:lstStyle/>
          <a:p>
            <a:endParaRPr lang="it-IT"/>
          </a:p>
        </p:txBody>
      </p:sp>
      <p:sp>
        <p:nvSpPr>
          <p:cNvPr id="27" name="Rettangolo con angoli arrotondati 26">
            <a:extLst>
              <a:ext uri="{FF2B5EF4-FFF2-40B4-BE49-F238E27FC236}">
                <a16:creationId xmlns:a16="http://schemas.microsoft.com/office/drawing/2014/main" id="{AC78D18C-C5D4-43BE-B0A9-B86EF79559DB}"/>
              </a:ext>
            </a:extLst>
          </p:cNvPr>
          <p:cNvSpPr>
            <a:spLocks noGrp="1"/>
          </p:cNvSpPr>
          <p:nvPr/>
        </p:nvSpPr>
        <p:spPr>
          <a:xfrm>
            <a:off x="1428750" y="5429250"/>
            <a:ext cx="9334500" cy="523875"/>
          </a:xfrm>
          <a:prstGeom prst="roundRect">
            <a:avLst>
              <a:gd name="adj" fmla="val 14545"/>
            </a:avLst>
          </a:prstGeom>
          <a:solidFill>
            <a:srgbClr val="EAF6FB"/>
          </a:solidFill>
          <a:ln w="9525">
            <a:solidFill>
              <a:srgbClr val="EAF6FB"/>
            </a:solidFill>
            <a:prstDash val="solid"/>
          </a:ln>
        </p:spPr>
        <p:txBody>
          <a:bodyPr/>
          <a:lstStyle/>
          <a:p>
            <a:endParaRPr lang="it-IT"/>
          </a:p>
        </p:txBody>
      </p:sp>
      <p:sp>
        <p:nvSpPr>
          <p:cNvPr id="28" name="Rettangolo 27">
            <a:extLst>
              <a:ext uri="{FF2B5EF4-FFF2-40B4-BE49-F238E27FC236}">
                <a16:creationId xmlns:a16="http://schemas.microsoft.com/office/drawing/2014/main" id="{B8ECB032-A1D1-4F82-9EE7-967432C315B9}"/>
              </a:ext>
            </a:extLst>
          </p:cNvPr>
          <p:cNvSpPr>
            <a:spLocks noGrp="1"/>
          </p:cNvSpPr>
          <p:nvPr/>
        </p:nvSpPr>
        <p:spPr>
          <a:xfrm>
            <a:off x="1714500" y="5524500"/>
            <a:ext cx="8763000" cy="342900"/>
          </a:xfrm>
          <a:prstGeom prst="rect">
            <a:avLst/>
          </a:prstGeom>
          <a:noFill/>
          <a:ln w="0">
            <a:noFill/>
          </a:ln>
        </p:spPr>
        <p:txBody>
          <a:bodyPr anchor="ctr">
            <a:normAutofit/>
          </a:bodyPr>
          <a:lstStyle/>
          <a:p>
            <a:pPr algn="ctr">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Evidenza sul processo decisionale; nessuna prova di migliori outcome clinici.</a:t>
            </a:r>
          </a:p>
        </p:txBody>
      </p:sp>
      <p:sp>
        <p:nvSpPr>
          <p:cNvPr id="29" name="Rettangolo 28">
            <a:extLst>
              <a:ext uri="{FF2B5EF4-FFF2-40B4-BE49-F238E27FC236}">
                <a16:creationId xmlns:a16="http://schemas.microsoft.com/office/drawing/2014/main" id="{42243C27-7B4F-4FB1-A5D9-892CBD775D87}"/>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Nijland 2023 · Ghaferi/Michigan PCORI · Darnahal 2024</a:t>
            </a:r>
          </a:p>
        </p:txBody>
      </p:sp>
    </p:spTree>
    <p:extLst>
      <p:ext uri="{BB962C8B-B14F-4D97-AF65-F5344CB8AC3E}">
        <p14:creationId xmlns:p14="http://schemas.microsoft.com/office/powerpoint/2010/main" val="7766862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ttangolo 21">
            <a:extLst>
              <a:ext uri="{FF2B5EF4-FFF2-40B4-BE49-F238E27FC236}">
                <a16:creationId xmlns:a16="http://schemas.microsoft.com/office/drawing/2014/main" id="{C119D773-9467-4DD7-9DD2-4667A2EF07C4}"/>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SINTESI</a:t>
            </a:r>
          </a:p>
        </p:txBody>
      </p:sp>
      <p:sp>
        <p:nvSpPr>
          <p:cNvPr id="2" name="Rettangolo 1">
            <a:extLst>
              <a:ext uri="{FF2B5EF4-FFF2-40B4-BE49-F238E27FC236}">
                <a16:creationId xmlns:a16="http://schemas.microsoft.com/office/drawing/2014/main" id="{02906613-FF9E-4A78-82B8-FA7BB209EC91}"/>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Dove arriva oggi l’evidenza</a:t>
            </a:r>
          </a:p>
        </p:txBody>
      </p:sp>
      <p:sp>
        <p:nvSpPr>
          <p:cNvPr id="3" name="Rettangolo 2">
            <a:extLst>
              <a:ext uri="{FF2B5EF4-FFF2-40B4-BE49-F238E27FC236}">
                <a16:creationId xmlns:a16="http://schemas.microsoft.com/office/drawing/2014/main" id="{2DE5CCE6-6FB0-4184-9F4F-094157D9CCB7}"/>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48041929-A4D2-42B1-A2D7-E1C474B6C1FE}"/>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C7208BF5-8329-48C8-B8D3-12C53B578473}"/>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20</a:t>
            </a:r>
          </a:p>
        </p:txBody>
      </p:sp>
      <p:sp>
        <p:nvSpPr>
          <p:cNvPr id="6" name="Rettangolo 5">
            <a:extLst>
              <a:ext uri="{FF2B5EF4-FFF2-40B4-BE49-F238E27FC236}">
                <a16:creationId xmlns:a16="http://schemas.microsoft.com/office/drawing/2014/main" id="{88CA9137-A884-4328-B8CE-8FDC6CC2D2EC}"/>
              </a:ext>
            </a:extLst>
          </p:cNvPr>
          <p:cNvSpPr>
            <a:spLocks noGrp="1"/>
          </p:cNvSpPr>
          <p:nvPr/>
        </p:nvSpPr>
        <p:spPr>
          <a:xfrm>
            <a:off x="714375" y="1571625"/>
            <a:ext cx="3810000" cy="428625"/>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Rischio perioperatorio</a:t>
            </a:r>
          </a:p>
        </p:txBody>
      </p:sp>
      <p:sp>
        <p:nvSpPr>
          <p:cNvPr id="7" name="Rettangolo 6">
            <a:extLst>
              <a:ext uri="{FF2B5EF4-FFF2-40B4-BE49-F238E27FC236}">
                <a16:creationId xmlns:a16="http://schemas.microsoft.com/office/drawing/2014/main" id="{D18A9941-3136-4E75-9F81-3A4ADFC1D661}"/>
              </a:ext>
            </a:extLst>
          </p:cNvPr>
          <p:cNvSpPr>
            <a:spLocks noGrp="1"/>
          </p:cNvSpPr>
          <p:nvPr/>
        </p:nvSpPr>
        <p:spPr>
          <a:xfrm>
            <a:off x="4762500" y="1571625"/>
            <a:ext cx="2476500" cy="428625"/>
          </a:xfrm>
          <a:prstGeom prst="rect">
            <a:avLst/>
          </a:prstGeom>
          <a:noFill/>
          <a:ln w="0">
            <a:noFill/>
          </a:ln>
        </p:spPr>
        <p:txBody>
          <a:bodyPr anchor="ctr">
            <a:normAutofit/>
          </a:bodyPr>
          <a:lstStyle/>
          <a:p>
            <a:pPr algn="l">
              <a:defRPr sz="1350" b="1">
                <a:solidFill>
                  <a:srgbClr val="23A67A"/>
                </a:solidFill>
                <a:latin typeface="Bitstream Charter"/>
                <a:ea typeface="Bitstream Charter"/>
                <a:cs typeface="Bitstream Charter"/>
              </a:defRPr>
            </a:pPr>
            <a:r>
              <a:rPr sz="1350" b="1">
                <a:solidFill>
                  <a:srgbClr val="23A67A"/>
                </a:solidFill>
                <a:latin typeface="Bitstream Charter"/>
                <a:ea typeface="Bitstream Charter"/>
                <a:cs typeface="Bitstream Charter"/>
              </a:rPr>
              <a:t>SOLIDA</a:t>
            </a:r>
          </a:p>
        </p:txBody>
      </p:sp>
      <p:sp>
        <p:nvSpPr>
          <p:cNvPr id="8" name="Rettangolo 7">
            <a:extLst>
              <a:ext uri="{FF2B5EF4-FFF2-40B4-BE49-F238E27FC236}">
                <a16:creationId xmlns:a16="http://schemas.microsoft.com/office/drawing/2014/main" id="{55BF7928-EDAF-48D0-9FE2-820DA4A54D1E}"/>
              </a:ext>
            </a:extLst>
          </p:cNvPr>
          <p:cNvSpPr>
            <a:spLocks noGrp="1"/>
          </p:cNvSpPr>
          <p:nvPr/>
        </p:nvSpPr>
        <p:spPr>
          <a:xfrm>
            <a:off x="7524750" y="1571625"/>
            <a:ext cx="3476625" cy="428625"/>
          </a:xfrm>
          <a:prstGeom prst="rect">
            <a:avLst/>
          </a:prstGeom>
          <a:noFill/>
          <a:ln w="0">
            <a:noFill/>
          </a:ln>
        </p:spPr>
        <p:txBody>
          <a:bodyPr anchor="ctr">
            <a:normAutofit/>
          </a:bodyPr>
          <a:lstStyle/>
          <a:p>
            <a:pPr algn="l">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OS-MRS · MBSAQIP</a:t>
            </a:r>
          </a:p>
        </p:txBody>
      </p:sp>
      <p:sp>
        <p:nvSpPr>
          <p:cNvPr id="9" name="Rettangolo 8">
            <a:extLst>
              <a:ext uri="{FF2B5EF4-FFF2-40B4-BE49-F238E27FC236}">
                <a16:creationId xmlns:a16="http://schemas.microsoft.com/office/drawing/2014/main" id="{ED67E49B-0C39-442E-AF2E-55ACFFE9C6D5}"/>
              </a:ext>
            </a:extLst>
          </p:cNvPr>
          <p:cNvSpPr>
            <a:spLocks noGrp="1"/>
          </p:cNvSpPr>
          <p:nvPr/>
        </p:nvSpPr>
        <p:spPr>
          <a:xfrm>
            <a:off x="714375" y="2286000"/>
            <a:ext cx="10287000" cy="9525"/>
          </a:xfrm>
          <a:prstGeom prst="rect">
            <a:avLst/>
          </a:prstGeom>
          <a:solidFill>
            <a:srgbClr val="D9E2EA"/>
          </a:solidFill>
          <a:ln w="9525">
            <a:solidFill>
              <a:srgbClr val="D9E2EA"/>
            </a:solidFill>
            <a:prstDash val="solid"/>
          </a:ln>
        </p:spPr>
        <p:txBody>
          <a:bodyPr/>
          <a:lstStyle/>
          <a:p>
            <a:endParaRPr lang="it-IT"/>
          </a:p>
        </p:txBody>
      </p:sp>
      <p:sp>
        <p:nvSpPr>
          <p:cNvPr id="10" name="Rettangolo 9">
            <a:extLst>
              <a:ext uri="{FF2B5EF4-FFF2-40B4-BE49-F238E27FC236}">
                <a16:creationId xmlns:a16="http://schemas.microsoft.com/office/drawing/2014/main" id="{F76CD168-87FA-4B5D-B707-D98E9B411FA7}"/>
              </a:ext>
            </a:extLst>
          </p:cNvPr>
          <p:cNvSpPr>
            <a:spLocks noGrp="1"/>
          </p:cNvSpPr>
          <p:nvPr/>
        </p:nvSpPr>
        <p:spPr>
          <a:xfrm>
            <a:off x="714375" y="2619375"/>
            <a:ext cx="3810000" cy="428625"/>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Peso e remissione</a:t>
            </a:r>
          </a:p>
        </p:txBody>
      </p:sp>
      <p:sp>
        <p:nvSpPr>
          <p:cNvPr id="11" name="Rettangolo 10">
            <a:extLst>
              <a:ext uri="{FF2B5EF4-FFF2-40B4-BE49-F238E27FC236}">
                <a16:creationId xmlns:a16="http://schemas.microsoft.com/office/drawing/2014/main" id="{FB8A04FD-4576-4504-90D5-6DCE9DA3B106}"/>
              </a:ext>
            </a:extLst>
          </p:cNvPr>
          <p:cNvSpPr>
            <a:spLocks noGrp="1"/>
          </p:cNvSpPr>
          <p:nvPr/>
        </p:nvSpPr>
        <p:spPr>
          <a:xfrm>
            <a:off x="4762500" y="2619375"/>
            <a:ext cx="2476500" cy="428625"/>
          </a:xfrm>
          <a:prstGeom prst="rect">
            <a:avLst/>
          </a:prstGeom>
          <a:noFill/>
          <a:ln w="0">
            <a:noFill/>
          </a:ln>
        </p:spPr>
        <p:txBody>
          <a:bodyPr anchor="ctr">
            <a:normAutofit/>
          </a:bodyPr>
          <a:lstStyle/>
          <a:p>
            <a:pPr algn="l">
              <a:defRPr sz="1350" b="1">
                <a:solidFill>
                  <a:srgbClr val="00A7E1"/>
                </a:solidFill>
                <a:latin typeface="Bitstream Charter"/>
                <a:ea typeface="Bitstream Charter"/>
                <a:cs typeface="Bitstream Charter"/>
              </a:defRPr>
            </a:pPr>
            <a:r>
              <a:rPr sz="1350" b="1">
                <a:solidFill>
                  <a:srgbClr val="00A7E1"/>
                </a:solidFill>
                <a:latin typeface="Bitstream Charter"/>
                <a:ea typeface="Bitstream Charter"/>
                <a:cs typeface="Bitstream Charter"/>
              </a:rPr>
              <a:t>PROMETTENTE</a:t>
            </a:r>
          </a:p>
        </p:txBody>
      </p:sp>
      <p:sp>
        <p:nvSpPr>
          <p:cNvPr id="12" name="Rettangolo 11">
            <a:extLst>
              <a:ext uri="{FF2B5EF4-FFF2-40B4-BE49-F238E27FC236}">
                <a16:creationId xmlns:a16="http://schemas.microsoft.com/office/drawing/2014/main" id="{92CB3A2C-1206-46CB-ADF4-D9197FFC5730}"/>
              </a:ext>
            </a:extLst>
          </p:cNvPr>
          <p:cNvSpPr>
            <a:spLocks noGrp="1"/>
          </p:cNvSpPr>
          <p:nvPr/>
        </p:nvSpPr>
        <p:spPr>
          <a:xfrm>
            <a:off x="7524750" y="2619375"/>
            <a:ext cx="3476625" cy="428625"/>
          </a:xfrm>
          <a:prstGeom prst="rect">
            <a:avLst/>
          </a:prstGeom>
          <a:noFill/>
          <a:ln w="0">
            <a:noFill/>
          </a:ln>
        </p:spPr>
        <p:txBody>
          <a:bodyPr anchor="ctr">
            <a:normAutofit/>
          </a:bodyPr>
          <a:lstStyle/>
          <a:p>
            <a:pPr algn="l">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SOPHIA · DiaRem · IMS</a:t>
            </a:r>
          </a:p>
        </p:txBody>
      </p:sp>
      <p:sp>
        <p:nvSpPr>
          <p:cNvPr id="13" name="Rettangolo 12">
            <a:extLst>
              <a:ext uri="{FF2B5EF4-FFF2-40B4-BE49-F238E27FC236}">
                <a16:creationId xmlns:a16="http://schemas.microsoft.com/office/drawing/2014/main" id="{ACAD4591-FFD9-4D00-A309-E6EA9191AAF4}"/>
              </a:ext>
            </a:extLst>
          </p:cNvPr>
          <p:cNvSpPr>
            <a:spLocks noGrp="1"/>
          </p:cNvSpPr>
          <p:nvPr/>
        </p:nvSpPr>
        <p:spPr>
          <a:xfrm>
            <a:off x="714375" y="3333750"/>
            <a:ext cx="10287000" cy="9525"/>
          </a:xfrm>
          <a:prstGeom prst="rect">
            <a:avLst/>
          </a:prstGeom>
          <a:solidFill>
            <a:srgbClr val="D9E2EA"/>
          </a:solidFill>
          <a:ln w="9525">
            <a:solidFill>
              <a:srgbClr val="D9E2EA"/>
            </a:solidFill>
            <a:prstDash val="solid"/>
          </a:ln>
        </p:spPr>
        <p:txBody>
          <a:bodyPr/>
          <a:lstStyle/>
          <a:p>
            <a:endParaRPr lang="it-IT"/>
          </a:p>
        </p:txBody>
      </p:sp>
      <p:sp>
        <p:nvSpPr>
          <p:cNvPr id="14" name="Rettangolo 13">
            <a:extLst>
              <a:ext uri="{FF2B5EF4-FFF2-40B4-BE49-F238E27FC236}">
                <a16:creationId xmlns:a16="http://schemas.microsoft.com/office/drawing/2014/main" id="{D25C710F-0223-4DF1-9579-5B825C32BDDA}"/>
              </a:ext>
            </a:extLst>
          </p:cNvPr>
          <p:cNvSpPr>
            <a:spLocks noGrp="1"/>
          </p:cNvSpPr>
          <p:nvPr/>
        </p:nvSpPr>
        <p:spPr>
          <a:xfrm>
            <a:off x="714375" y="3667125"/>
            <a:ext cx="3810000" cy="428625"/>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Scelta procedurale</a:t>
            </a:r>
          </a:p>
        </p:txBody>
      </p:sp>
      <p:sp>
        <p:nvSpPr>
          <p:cNvPr id="15" name="Rettangolo 14">
            <a:extLst>
              <a:ext uri="{FF2B5EF4-FFF2-40B4-BE49-F238E27FC236}">
                <a16:creationId xmlns:a16="http://schemas.microsoft.com/office/drawing/2014/main" id="{EE55E05F-DBB9-4C89-80D9-10A846B35FD5}"/>
              </a:ext>
            </a:extLst>
          </p:cNvPr>
          <p:cNvSpPr>
            <a:spLocks noGrp="1"/>
          </p:cNvSpPr>
          <p:nvPr/>
        </p:nvSpPr>
        <p:spPr>
          <a:xfrm>
            <a:off x="4762500" y="3667125"/>
            <a:ext cx="2476500" cy="428625"/>
          </a:xfrm>
          <a:prstGeom prst="rect">
            <a:avLst/>
          </a:prstGeom>
          <a:noFill/>
          <a:ln w="0">
            <a:noFill/>
          </a:ln>
        </p:spPr>
        <p:txBody>
          <a:bodyPr anchor="ctr">
            <a:normAutofit/>
          </a:bodyPr>
          <a:lstStyle/>
          <a:p>
            <a:pPr algn="l">
              <a:defRPr sz="1350" b="1">
                <a:solidFill>
                  <a:srgbClr val="E8A23A"/>
                </a:solidFill>
                <a:latin typeface="Bitstream Charter"/>
                <a:ea typeface="Bitstream Charter"/>
                <a:cs typeface="Bitstream Charter"/>
              </a:defRPr>
            </a:pPr>
            <a:r>
              <a:rPr sz="1350" b="1">
                <a:solidFill>
                  <a:srgbClr val="E8A23A"/>
                </a:solidFill>
                <a:latin typeface="Bitstream Charter"/>
                <a:ea typeface="Bitstream Charter"/>
                <a:cs typeface="Bitstream Charter"/>
              </a:rPr>
              <a:t>INCOMPLETA</a:t>
            </a:r>
          </a:p>
        </p:txBody>
      </p:sp>
      <p:sp>
        <p:nvSpPr>
          <p:cNvPr id="16" name="Rettangolo 15">
            <a:extLst>
              <a:ext uri="{FF2B5EF4-FFF2-40B4-BE49-F238E27FC236}">
                <a16:creationId xmlns:a16="http://schemas.microsoft.com/office/drawing/2014/main" id="{ECFF2C91-C3A3-4052-B423-95219A55E480}"/>
              </a:ext>
            </a:extLst>
          </p:cNvPr>
          <p:cNvSpPr>
            <a:spLocks noGrp="1"/>
          </p:cNvSpPr>
          <p:nvPr/>
        </p:nvSpPr>
        <p:spPr>
          <a:xfrm>
            <a:off x="7524750" y="3667125"/>
            <a:ext cx="3476625" cy="428625"/>
          </a:xfrm>
          <a:prstGeom prst="rect">
            <a:avLst/>
          </a:prstGeom>
          <a:noFill/>
          <a:ln w="0">
            <a:noFill/>
          </a:ln>
        </p:spPr>
        <p:txBody>
          <a:bodyPr anchor="ctr">
            <a:normAutofit/>
          </a:bodyPr>
          <a:lstStyle/>
          <a:p>
            <a:pPr algn="l">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Pochi confronti decisionali</a:t>
            </a:r>
          </a:p>
        </p:txBody>
      </p:sp>
      <p:sp>
        <p:nvSpPr>
          <p:cNvPr id="17" name="Rettangolo 16">
            <a:extLst>
              <a:ext uri="{FF2B5EF4-FFF2-40B4-BE49-F238E27FC236}">
                <a16:creationId xmlns:a16="http://schemas.microsoft.com/office/drawing/2014/main" id="{A7CD7B5C-A953-4808-A7CF-EAFCAE2B16B2}"/>
              </a:ext>
            </a:extLst>
          </p:cNvPr>
          <p:cNvSpPr>
            <a:spLocks noGrp="1"/>
          </p:cNvSpPr>
          <p:nvPr/>
        </p:nvSpPr>
        <p:spPr>
          <a:xfrm>
            <a:off x="714375" y="4381500"/>
            <a:ext cx="10287000" cy="9525"/>
          </a:xfrm>
          <a:prstGeom prst="rect">
            <a:avLst/>
          </a:prstGeom>
          <a:solidFill>
            <a:srgbClr val="D9E2EA"/>
          </a:solidFill>
          <a:ln w="9525">
            <a:solidFill>
              <a:srgbClr val="D9E2EA"/>
            </a:solidFill>
            <a:prstDash val="solid"/>
          </a:ln>
        </p:spPr>
        <p:txBody>
          <a:bodyPr/>
          <a:lstStyle/>
          <a:p>
            <a:endParaRPr lang="it-IT"/>
          </a:p>
        </p:txBody>
      </p:sp>
      <p:sp>
        <p:nvSpPr>
          <p:cNvPr id="18" name="Rettangolo 17">
            <a:extLst>
              <a:ext uri="{FF2B5EF4-FFF2-40B4-BE49-F238E27FC236}">
                <a16:creationId xmlns:a16="http://schemas.microsoft.com/office/drawing/2014/main" id="{FA06CD0A-49CD-4A8B-99AD-2FF1FEA11234}"/>
              </a:ext>
            </a:extLst>
          </p:cNvPr>
          <p:cNvSpPr>
            <a:spLocks noGrp="1"/>
          </p:cNvSpPr>
          <p:nvPr/>
        </p:nvSpPr>
        <p:spPr>
          <a:xfrm>
            <a:off x="714375" y="4714875"/>
            <a:ext cx="3810000" cy="428625"/>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Outcome migliorati</a:t>
            </a:r>
          </a:p>
        </p:txBody>
      </p:sp>
      <p:sp>
        <p:nvSpPr>
          <p:cNvPr id="19" name="Rettangolo 18">
            <a:extLst>
              <a:ext uri="{FF2B5EF4-FFF2-40B4-BE49-F238E27FC236}">
                <a16:creationId xmlns:a16="http://schemas.microsoft.com/office/drawing/2014/main" id="{8655AA0E-49C7-491F-A5A8-5285CA2614FA}"/>
              </a:ext>
            </a:extLst>
          </p:cNvPr>
          <p:cNvSpPr>
            <a:spLocks noGrp="1"/>
          </p:cNvSpPr>
          <p:nvPr/>
        </p:nvSpPr>
        <p:spPr>
          <a:xfrm>
            <a:off x="4762500" y="4714875"/>
            <a:ext cx="2476500" cy="428625"/>
          </a:xfrm>
          <a:prstGeom prst="rect">
            <a:avLst/>
          </a:prstGeom>
          <a:noFill/>
          <a:ln w="0">
            <a:noFill/>
          </a:ln>
        </p:spPr>
        <p:txBody>
          <a:bodyPr anchor="ctr">
            <a:normAutofit/>
          </a:bodyPr>
          <a:lstStyle/>
          <a:p>
            <a:pPr algn="l">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NON DIMOSTRATI</a:t>
            </a:r>
          </a:p>
        </p:txBody>
      </p:sp>
      <p:sp>
        <p:nvSpPr>
          <p:cNvPr id="20" name="Rettangolo 19">
            <a:extLst>
              <a:ext uri="{FF2B5EF4-FFF2-40B4-BE49-F238E27FC236}">
                <a16:creationId xmlns:a16="http://schemas.microsoft.com/office/drawing/2014/main" id="{48A361E8-6251-4926-A867-D42748F5B402}"/>
              </a:ext>
            </a:extLst>
          </p:cNvPr>
          <p:cNvSpPr>
            <a:spLocks noGrp="1"/>
          </p:cNvSpPr>
          <p:nvPr/>
        </p:nvSpPr>
        <p:spPr>
          <a:xfrm>
            <a:off x="7524750" y="4714875"/>
            <a:ext cx="3476625" cy="428625"/>
          </a:xfrm>
          <a:prstGeom prst="rect">
            <a:avLst/>
          </a:prstGeom>
          <a:noFill/>
          <a:ln w="0">
            <a:noFill/>
          </a:ln>
        </p:spPr>
        <p:txBody>
          <a:bodyPr anchor="ctr">
            <a:normAutofit/>
          </a:bodyPr>
          <a:lstStyle/>
          <a:p>
            <a:pPr algn="l">
              <a:defRPr sz="1350" b="0">
                <a:solidFill>
                  <a:srgbClr val="657386"/>
                </a:solidFill>
                <a:latin typeface="Bitstream Charter"/>
                <a:ea typeface="Bitstream Charter"/>
                <a:cs typeface="Bitstream Charter"/>
              </a:defRPr>
            </a:pPr>
            <a:r>
              <a:rPr sz="1350" b="0">
                <a:solidFill>
                  <a:srgbClr val="657386"/>
                </a:solidFill>
                <a:latin typeface="Bitstream Charter"/>
                <a:ea typeface="Bitstream Charter"/>
                <a:cs typeface="Bitstream Charter"/>
              </a:rPr>
              <a:t>Manca prova causale robusta</a:t>
            </a:r>
          </a:p>
        </p:txBody>
      </p:sp>
      <p:sp>
        <p:nvSpPr>
          <p:cNvPr id="21" name="Rettangolo 20">
            <a:extLst>
              <a:ext uri="{FF2B5EF4-FFF2-40B4-BE49-F238E27FC236}">
                <a16:creationId xmlns:a16="http://schemas.microsoft.com/office/drawing/2014/main" id="{A74724D9-ED8F-4745-92DE-7FD49345D7F0}"/>
              </a:ext>
            </a:extLst>
          </p:cNvPr>
          <p:cNvSpPr>
            <a:spLocks noGrp="1"/>
          </p:cNvSpPr>
          <p:nvPr/>
        </p:nvSpPr>
        <p:spPr>
          <a:xfrm>
            <a:off x="714375" y="5429250"/>
            <a:ext cx="10287000" cy="9525"/>
          </a:xfrm>
          <a:prstGeom prst="rect">
            <a:avLst/>
          </a:prstGeom>
          <a:solidFill>
            <a:srgbClr val="D9E2EA"/>
          </a:solidFill>
          <a:ln w="9525">
            <a:solidFill>
              <a:srgbClr val="D9E2EA"/>
            </a:solidFill>
            <a:prstDash val="solid"/>
          </a:ln>
        </p:spPr>
        <p:txBody>
          <a:bodyPr/>
          <a:lstStyle/>
          <a:p>
            <a:endParaRPr lang="it-IT"/>
          </a:p>
        </p:txBody>
      </p:sp>
    </p:spTree>
    <p:extLst>
      <p:ext uri="{BB962C8B-B14F-4D97-AF65-F5344CB8AC3E}">
        <p14:creationId xmlns:p14="http://schemas.microsoft.com/office/powerpoint/2010/main" val="2025319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ttangolo 17">
            <a:extLst>
              <a:ext uri="{FF2B5EF4-FFF2-40B4-BE49-F238E27FC236}">
                <a16:creationId xmlns:a16="http://schemas.microsoft.com/office/drawing/2014/main" id="{8202472F-67C0-4AA9-A41F-C2F59C63AE1E}"/>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MULTIMODAL ASSESSMENT AND PERSONALIZED PATHWAY</a:t>
            </a:r>
          </a:p>
        </p:txBody>
      </p:sp>
      <p:sp>
        <p:nvSpPr>
          <p:cNvPr id="2" name="Rettangolo 1">
            <a:extLst>
              <a:ext uri="{FF2B5EF4-FFF2-40B4-BE49-F238E27FC236}">
                <a16:creationId xmlns:a16="http://schemas.microsoft.com/office/drawing/2014/main" id="{E9547F9B-7F68-43AD-98A8-C76E51E0C4A4}"/>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OBESITY MAP: dal dato alla graduatoria</a:t>
            </a:r>
          </a:p>
        </p:txBody>
      </p:sp>
      <p:sp>
        <p:nvSpPr>
          <p:cNvPr id="3" name="Rettangolo 2">
            <a:extLst>
              <a:ext uri="{FF2B5EF4-FFF2-40B4-BE49-F238E27FC236}">
                <a16:creationId xmlns:a16="http://schemas.microsoft.com/office/drawing/2014/main" id="{5575450A-30E5-498F-9020-1B36BE2E5E96}"/>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660EBC8E-51F2-4222-8869-C2E8BE41C493}"/>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F22B9D16-5CD3-444A-99A6-7259FE5B0AB8}"/>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21</a:t>
            </a:r>
          </a:p>
        </p:txBody>
      </p:sp>
      <p:sp>
        <p:nvSpPr>
          <p:cNvPr id="6" name="Rettangolo 5">
            <a:extLst>
              <a:ext uri="{FF2B5EF4-FFF2-40B4-BE49-F238E27FC236}">
                <a16:creationId xmlns:a16="http://schemas.microsoft.com/office/drawing/2014/main" id="{83F66608-5E89-4AEB-B18E-EA63BA5A3004}"/>
              </a:ext>
            </a:extLst>
          </p:cNvPr>
          <p:cNvSpPr>
            <a:spLocks noGrp="1"/>
          </p:cNvSpPr>
          <p:nvPr/>
        </p:nvSpPr>
        <p:spPr>
          <a:xfrm>
            <a:off x="647700" y="1809750"/>
            <a:ext cx="2381250" cy="342900"/>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1 · FILTRO</a:t>
            </a:r>
          </a:p>
        </p:txBody>
      </p:sp>
      <p:sp>
        <p:nvSpPr>
          <p:cNvPr id="7" name="Rettangolo 6">
            <a:extLst>
              <a:ext uri="{FF2B5EF4-FFF2-40B4-BE49-F238E27FC236}">
                <a16:creationId xmlns:a16="http://schemas.microsoft.com/office/drawing/2014/main" id="{3115CD8D-CFB9-40DA-9CBB-BA220C586851}"/>
              </a:ext>
            </a:extLst>
          </p:cNvPr>
          <p:cNvSpPr>
            <a:spLocks noGrp="1"/>
          </p:cNvSpPr>
          <p:nvPr/>
        </p:nvSpPr>
        <p:spPr>
          <a:xfrm>
            <a:off x="647700" y="2333625"/>
            <a:ext cx="2381250" cy="590550"/>
          </a:xfrm>
          <a:prstGeom prst="rect">
            <a:avLst/>
          </a:prstGeom>
          <a:noFill/>
          <a:ln w="0">
            <a:noFill/>
          </a:ln>
        </p:spPr>
        <p:txBody>
          <a:bodyPr anchor="ctr">
            <a:normAutofit/>
          </a:bodyPr>
          <a:lstStyle/>
          <a:p>
            <a:pPr algn="l">
              <a:defRPr sz="1425" b="0">
                <a:solidFill>
                  <a:srgbClr val="132337"/>
                </a:solidFill>
                <a:latin typeface="Bitstream Charter"/>
                <a:ea typeface="Bitstream Charter"/>
                <a:cs typeface="Bitstream Charter"/>
              </a:defRPr>
            </a:pPr>
            <a:r>
              <a:rPr sz="1425" b="0">
                <a:solidFill>
                  <a:srgbClr val="132337"/>
                </a:solidFill>
                <a:latin typeface="Bitstream Charter"/>
                <a:ea typeface="Bitstream Charter"/>
                <a:cs typeface="Bitstream Charter"/>
              </a:rPr>
              <a:t>Indicazione, età, BMI</a:t>
            </a:r>
          </a:p>
        </p:txBody>
      </p:sp>
      <p:sp>
        <p:nvSpPr>
          <p:cNvPr id="8" name="Rettangolo 7">
            <a:extLst>
              <a:ext uri="{FF2B5EF4-FFF2-40B4-BE49-F238E27FC236}">
                <a16:creationId xmlns:a16="http://schemas.microsoft.com/office/drawing/2014/main" id="{E73A32FB-16A9-4EC3-8D53-6AD54EF16235}"/>
              </a:ext>
            </a:extLst>
          </p:cNvPr>
          <p:cNvSpPr>
            <a:spLocks noGrp="1"/>
          </p:cNvSpPr>
          <p:nvPr/>
        </p:nvSpPr>
        <p:spPr>
          <a:xfrm>
            <a:off x="3457575" y="1809750"/>
            <a:ext cx="2381250" cy="342900"/>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2 · ESCLUSIONI</a:t>
            </a:r>
          </a:p>
        </p:txBody>
      </p:sp>
      <p:sp>
        <p:nvSpPr>
          <p:cNvPr id="9" name="Rettangolo 8">
            <a:extLst>
              <a:ext uri="{FF2B5EF4-FFF2-40B4-BE49-F238E27FC236}">
                <a16:creationId xmlns:a16="http://schemas.microsoft.com/office/drawing/2014/main" id="{8726BAF1-0302-4805-8E96-49763900AB42}"/>
              </a:ext>
            </a:extLst>
          </p:cNvPr>
          <p:cNvSpPr>
            <a:spLocks noGrp="1"/>
          </p:cNvSpPr>
          <p:nvPr/>
        </p:nvSpPr>
        <p:spPr>
          <a:xfrm>
            <a:off x="3457575" y="2333625"/>
            <a:ext cx="2381250" cy="590550"/>
          </a:xfrm>
          <a:prstGeom prst="rect">
            <a:avLst/>
          </a:prstGeom>
          <a:noFill/>
          <a:ln w="0">
            <a:noFill/>
          </a:ln>
        </p:spPr>
        <p:txBody>
          <a:bodyPr anchor="ctr">
            <a:normAutofit/>
          </a:bodyPr>
          <a:lstStyle/>
          <a:p>
            <a:pPr algn="l">
              <a:defRPr sz="1425" b="0">
                <a:solidFill>
                  <a:srgbClr val="132337"/>
                </a:solidFill>
                <a:latin typeface="Bitstream Charter"/>
                <a:ea typeface="Bitstream Charter"/>
                <a:cs typeface="Bitstream Charter"/>
              </a:defRPr>
            </a:pPr>
            <a:r>
              <a:rPr sz="1425" b="0">
                <a:solidFill>
                  <a:srgbClr val="132337"/>
                </a:solidFill>
                <a:latin typeface="Bitstream Charter"/>
                <a:ea typeface="Bitstream Charter"/>
                <a:cs typeface="Bitstream Charter"/>
              </a:rPr>
              <a:t>GERD, anatomia, rischio</a:t>
            </a:r>
          </a:p>
        </p:txBody>
      </p:sp>
      <p:sp>
        <p:nvSpPr>
          <p:cNvPr id="10" name="Rettangolo 9">
            <a:extLst>
              <a:ext uri="{FF2B5EF4-FFF2-40B4-BE49-F238E27FC236}">
                <a16:creationId xmlns:a16="http://schemas.microsoft.com/office/drawing/2014/main" id="{84DD738C-9002-4158-8DA8-B71985922B91}"/>
              </a:ext>
            </a:extLst>
          </p:cNvPr>
          <p:cNvSpPr>
            <a:spLocks noGrp="1"/>
          </p:cNvSpPr>
          <p:nvPr/>
        </p:nvSpPr>
        <p:spPr>
          <a:xfrm>
            <a:off x="6267450" y="1809750"/>
            <a:ext cx="2381250" cy="342900"/>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3 · CONFRONTO</a:t>
            </a:r>
          </a:p>
        </p:txBody>
      </p:sp>
      <p:sp>
        <p:nvSpPr>
          <p:cNvPr id="11" name="Rettangolo 10">
            <a:extLst>
              <a:ext uri="{FF2B5EF4-FFF2-40B4-BE49-F238E27FC236}">
                <a16:creationId xmlns:a16="http://schemas.microsoft.com/office/drawing/2014/main" id="{53B97CEB-6C32-42AB-B03F-DBD0369C1753}"/>
              </a:ext>
            </a:extLst>
          </p:cNvPr>
          <p:cNvSpPr>
            <a:spLocks noGrp="1"/>
          </p:cNvSpPr>
          <p:nvPr/>
        </p:nvSpPr>
        <p:spPr>
          <a:xfrm>
            <a:off x="6267450" y="2333625"/>
            <a:ext cx="2381250" cy="590550"/>
          </a:xfrm>
          <a:prstGeom prst="rect">
            <a:avLst/>
          </a:prstGeom>
          <a:noFill/>
          <a:ln w="0">
            <a:noFill/>
          </a:ln>
        </p:spPr>
        <p:txBody>
          <a:bodyPr anchor="ctr">
            <a:normAutofit/>
          </a:bodyPr>
          <a:lstStyle/>
          <a:p>
            <a:pPr algn="l">
              <a:defRPr sz="1425" b="0">
                <a:solidFill>
                  <a:srgbClr val="132337"/>
                </a:solidFill>
                <a:latin typeface="Bitstream Charter"/>
                <a:ea typeface="Bitstream Charter"/>
                <a:cs typeface="Bitstream Charter"/>
              </a:defRPr>
            </a:pPr>
            <a:r>
              <a:rPr sz="1425" b="0">
                <a:solidFill>
                  <a:srgbClr val="132337"/>
                </a:solidFill>
                <a:latin typeface="Bitstream Charter"/>
                <a:ea typeface="Bitstream Charter"/>
                <a:cs typeface="Bitstream Charter"/>
              </a:rPr>
              <a:t>Efficacia e sicurezza</a:t>
            </a:r>
          </a:p>
        </p:txBody>
      </p:sp>
      <p:sp>
        <p:nvSpPr>
          <p:cNvPr id="12" name="Rettangolo 11">
            <a:extLst>
              <a:ext uri="{FF2B5EF4-FFF2-40B4-BE49-F238E27FC236}">
                <a16:creationId xmlns:a16="http://schemas.microsoft.com/office/drawing/2014/main" id="{E3EDB2CF-838E-4C70-B6A3-F2A9553B1B08}"/>
              </a:ext>
            </a:extLst>
          </p:cNvPr>
          <p:cNvSpPr>
            <a:spLocks noGrp="1"/>
          </p:cNvSpPr>
          <p:nvPr/>
        </p:nvSpPr>
        <p:spPr>
          <a:xfrm>
            <a:off x="9077325" y="1809750"/>
            <a:ext cx="2381250" cy="342900"/>
          </a:xfrm>
          <a:prstGeom prst="rect">
            <a:avLst/>
          </a:prstGeom>
          <a:noFill/>
          <a:ln w="0">
            <a:noFill/>
          </a:ln>
        </p:spPr>
        <p:txBody>
          <a:bodyPr anchor="ctr">
            <a:normAutofit/>
          </a:bodyPr>
          <a:lstStyle/>
          <a:p>
            <a:pPr algn="l">
              <a:defRPr sz="1275" b="1">
                <a:solidFill>
                  <a:srgbClr val="00A7E1"/>
                </a:solidFill>
                <a:latin typeface="Bitstream Charter"/>
                <a:ea typeface="Bitstream Charter"/>
                <a:cs typeface="Bitstream Charter"/>
              </a:defRPr>
            </a:pPr>
            <a:r>
              <a:rPr sz="1275" b="1">
                <a:solidFill>
                  <a:srgbClr val="00A7E1"/>
                </a:solidFill>
                <a:latin typeface="Bitstream Charter"/>
                <a:ea typeface="Bitstream Charter"/>
                <a:cs typeface="Bitstream Charter"/>
              </a:rPr>
              <a:t>4 · PREFERENZE</a:t>
            </a:r>
          </a:p>
        </p:txBody>
      </p:sp>
      <p:sp>
        <p:nvSpPr>
          <p:cNvPr id="13" name="Rettangolo 12">
            <a:extLst>
              <a:ext uri="{FF2B5EF4-FFF2-40B4-BE49-F238E27FC236}">
                <a16:creationId xmlns:a16="http://schemas.microsoft.com/office/drawing/2014/main" id="{B130BBDF-307D-4EA1-A77D-15F88D376263}"/>
              </a:ext>
            </a:extLst>
          </p:cNvPr>
          <p:cNvSpPr>
            <a:spLocks noGrp="1"/>
          </p:cNvSpPr>
          <p:nvPr/>
        </p:nvSpPr>
        <p:spPr>
          <a:xfrm>
            <a:off x="9077325" y="2333625"/>
            <a:ext cx="2381250" cy="590550"/>
          </a:xfrm>
          <a:prstGeom prst="rect">
            <a:avLst/>
          </a:prstGeom>
          <a:noFill/>
          <a:ln w="0">
            <a:noFill/>
          </a:ln>
        </p:spPr>
        <p:txBody>
          <a:bodyPr anchor="ctr">
            <a:normAutofit/>
          </a:bodyPr>
          <a:lstStyle/>
          <a:p>
            <a:pPr algn="l">
              <a:defRPr sz="1425" b="0">
                <a:solidFill>
                  <a:srgbClr val="132337"/>
                </a:solidFill>
                <a:latin typeface="Bitstream Charter"/>
                <a:ea typeface="Bitstream Charter"/>
                <a:cs typeface="Bitstream Charter"/>
              </a:defRPr>
            </a:pPr>
            <a:r>
              <a:rPr sz="1425" b="0">
                <a:solidFill>
                  <a:srgbClr val="132337"/>
                </a:solidFill>
                <a:latin typeface="Bitstream Charter"/>
                <a:ea typeface="Bitstream Charter"/>
                <a:cs typeface="Bitstream Charter"/>
              </a:rPr>
              <a:t>Obiettivi e accettabilità</a:t>
            </a:r>
          </a:p>
        </p:txBody>
      </p:sp>
      <p:sp>
        <p:nvSpPr>
          <p:cNvPr id="14" name="Rettangolo con angoli arrotondati 13">
            <a:extLst>
              <a:ext uri="{FF2B5EF4-FFF2-40B4-BE49-F238E27FC236}">
                <a16:creationId xmlns:a16="http://schemas.microsoft.com/office/drawing/2014/main" id="{DE57B0E5-083F-40F7-95B0-1C56013FFFF2}"/>
              </a:ext>
            </a:extLst>
          </p:cNvPr>
          <p:cNvSpPr>
            <a:spLocks noGrp="1"/>
          </p:cNvSpPr>
          <p:nvPr/>
        </p:nvSpPr>
        <p:spPr>
          <a:xfrm>
            <a:off x="762000" y="3667125"/>
            <a:ext cx="10668000" cy="1524000"/>
          </a:xfrm>
          <a:prstGeom prst="roundRect">
            <a:avLst>
              <a:gd name="adj" fmla="val 5000"/>
            </a:avLst>
          </a:prstGeom>
          <a:solidFill>
            <a:srgbClr val="071525"/>
          </a:solidFill>
          <a:ln w="9525">
            <a:solidFill>
              <a:srgbClr val="071525"/>
            </a:solidFill>
            <a:prstDash val="solid"/>
          </a:ln>
        </p:spPr>
        <p:txBody>
          <a:bodyPr/>
          <a:lstStyle/>
          <a:p>
            <a:endParaRPr lang="it-IT"/>
          </a:p>
        </p:txBody>
      </p:sp>
      <p:sp>
        <p:nvSpPr>
          <p:cNvPr id="15" name="Rettangolo 14">
            <a:extLst>
              <a:ext uri="{FF2B5EF4-FFF2-40B4-BE49-F238E27FC236}">
                <a16:creationId xmlns:a16="http://schemas.microsoft.com/office/drawing/2014/main" id="{9BBBED48-ABB6-47C2-9697-27E4B36C0B0E}"/>
              </a:ext>
            </a:extLst>
          </p:cNvPr>
          <p:cNvSpPr>
            <a:spLocks noGrp="1"/>
          </p:cNvSpPr>
          <p:nvPr/>
        </p:nvSpPr>
        <p:spPr>
          <a:xfrm>
            <a:off x="1000125" y="3857625"/>
            <a:ext cx="2476500" cy="238125"/>
          </a:xfrm>
          <a:prstGeom prst="rect">
            <a:avLst/>
          </a:prstGeom>
          <a:noFill/>
          <a:ln w="0">
            <a:noFill/>
          </a:ln>
        </p:spPr>
        <p:txBody>
          <a:bodyPr anchor="ctr">
            <a:normAutofit fontScale="98718"/>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OUTPUT TRASPARENTE</a:t>
            </a:r>
          </a:p>
        </p:txBody>
      </p:sp>
      <p:sp>
        <p:nvSpPr>
          <p:cNvPr id="16" name="Rettangolo 15">
            <a:extLst>
              <a:ext uri="{FF2B5EF4-FFF2-40B4-BE49-F238E27FC236}">
                <a16:creationId xmlns:a16="http://schemas.microsoft.com/office/drawing/2014/main" id="{E52D219C-F24F-4295-B377-C250B8B1CE34}"/>
              </a:ext>
            </a:extLst>
          </p:cNvPr>
          <p:cNvSpPr>
            <a:spLocks noGrp="1"/>
          </p:cNvSpPr>
          <p:nvPr/>
        </p:nvSpPr>
        <p:spPr>
          <a:xfrm>
            <a:off x="1000125" y="4305300"/>
            <a:ext cx="10191750" cy="428625"/>
          </a:xfrm>
          <a:prstGeom prst="rect">
            <a:avLst/>
          </a:prstGeom>
          <a:noFill/>
          <a:ln w="0">
            <a:noFill/>
          </a:ln>
        </p:spPr>
        <p:txBody>
          <a:bodyPr anchor="ctr">
            <a:normAutofit/>
          </a:bodyPr>
          <a:lstStyle/>
          <a:p>
            <a:pPr algn="ctr">
              <a:defRPr sz="1875" b="1">
                <a:solidFill>
                  <a:srgbClr val="FFFFFF"/>
                </a:solidFill>
                <a:latin typeface="Bitstream Charter"/>
                <a:ea typeface="Bitstream Charter"/>
                <a:cs typeface="Bitstream Charter"/>
              </a:defRPr>
            </a:pPr>
            <a:r>
              <a:rPr sz="1875" b="1">
                <a:solidFill>
                  <a:srgbClr val="FFFFFF"/>
                </a:solidFill>
                <a:latin typeface="Bitstream Charter"/>
                <a:ea typeface="Bitstream Charter"/>
                <a:cs typeface="Bitstream Charter"/>
              </a:rPr>
              <a:t>Procedura · compatibilità 0–100 · motivazioni · incertezze</a:t>
            </a:r>
          </a:p>
        </p:txBody>
      </p:sp>
      <p:sp>
        <p:nvSpPr>
          <p:cNvPr id="17" name="Rettangolo 16">
            <a:extLst>
              <a:ext uri="{FF2B5EF4-FFF2-40B4-BE49-F238E27FC236}">
                <a16:creationId xmlns:a16="http://schemas.microsoft.com/office/drawing/2014/main" id="{9F618121-4194-48F9-AA6C-A72A330FE9F8}"/>
              </a:ext>
            </a:extLst>
          </p:cNvPr>
          <p:cNvSpPr>
            <a:spLocks noGrp="1"/>
          </p:cNvSpPr>
          <p:nvPr/>
        </p:nvSpPr>
        <p:spPr>
          <a:xfrm>
            <a:off x="2190750" y="5619750"/>
            <a:ext cx="7810500" cy="342900"/>
          </a:xfrm>
          <a:prstGeom prst="rect">
            <a:avLst/>
          </a:prstGeom>
          <a:noFill/>
          <a:ln w="0">
            <a:noFill/>
          </a:ln>
        </p:spPr>
        <p:txBody>
          <a:bodyPr anchor="ctr">
            <a:normAutofit/>
          </a:bodyPr>
          <a:lstStyle/>
          <a:p>
            <a:pPr algn="ctr">
              <a:defRPr sz="1500" b="1">
                <a:solidFill>
                  <a:srgbClr val="F45B61"/>
                </a:solidFill>
                <a:latin typeface="Bitstream Charter"/>
                <a:ea typeface="Bitstream Charter"/>
                <a:cs typeface="Bitstream Charter"/>
              </a:defRPr>
            </a:pPr>
            <a:r>
              <a:rPr sz="1500" b="1">
                <a:solidFill>
                  <a:srgbClr val="F45B61"/>
                </a:solidFill>
                <a:latin typeface="Bitstream Charter"/>
                <a:ea typeface="Bitstream Charter"/>
                <a:cs typeface="Bitstream Charter"/>
              </a:rPr>
              <a:t>Il punteggio ordina le opzioni. Non predice una probabilità clinica.</a:t>
            </a:r>
          </a:p>
        </p:txBody>
      </p:sp>
    </p:spTree>
    <p:extLst>
      <p:ext uri="{BB962C8B-B14F-4D97-AF65-F5344CB8AC3E}">
        <p14:creationId xmlns:p14="http://schemas.microsoft.com/office/powerpoint/2010/main" val="2051392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71525"/>
        </a:solidFill>
        <a:effectLst/>
      </p:bgPr>
    </p:bg>
    <p:spTree>
      <p:nvGrpSpPr>
        <p:cNvPr id="1" name=""/>
        <p:cNvGrpSpPr/>
        <p:nvPr/>
      </p:nvGrpSpPr>
      <p:grpSpPr>
        <a:xfrm>
          <a:off x="0" y="0"/>
          <a:ext cx="0" cy="0"/>
          <a:chOff x="0" y="0"/>
          <a:chExt cx="0" cy="0"/>
        </a:xfrm>
      </p:grpSpPr>
      <p:sp>
        <p:nvSpPr>
          <p:cNvPr id="12" name="Rettangolo 11">
            <a:extLst>
              <a:ext uri="{FF2B5EF4-FFF2-40B4-BE49-F238E27FC236}">
                <a16:creationId xmlns:a16="http://schemas.microsoft.com/office/drawing/2014/main" id="{F72B4B80-BFD6-4929-9845-8B7F91E2580B}"/>
              </a:ext>
            </a:extLst>
          </p:cNvPr>
          <p:cNvSpPr>
            <a:spLocks noGrp="1"/>
          </p:cNvSpPr>
          <p:nvPr/>
        </p:nvSpPr>
        <p:spPr>
          <a:xfrm>
            <a:off x="685800" y="590550"/>
            <a:ext cx="4762500" cy="238125"/>
          </a:xfrm>
          <a:prstGeom prst="rect">
            <a:avLst/>
          </a:prstGeom>
          <a:noFill/>
          <a:ln w="0">
            <a:noFill/>
          </a:ln>
        </p:spPr>
        <p:txBody>
          <a:bodyPr anchor="ctr">
            <a:normAutofit fontScale="98718"/>
          </a:bodyPr>
          <a:lstStyle/>
          <a:p>
            <a:pPr algn="l">
              <a:defRPr sz="975" b="1">
                <a:solidFill>
                  <a:srgbClr val="00A7E1"/>
                </a:solidFill>
                <a:latin typeface="Bitstream Charter"/>
                <a:ea typeface="Bitstream Charter"/>
                <a:cs typeface="Bitstream Charter"/>
              </a:defRPr>
            </a:pPr>
            <a:r>
              <a:rPr sz="975" b="1">
                <a:solidFill>
                  <a:srgbClr val="00A7E1"/>
                </a:solidFill>
                <a:latin typeface="Bitstream Charter"/>
                <a:ea typeface="Bitstream Charter"/>
                <a:cs typeface="Bitstream Charter"/>
              </a:rPr>
              <a:t>IL CASO RITORNA</a:t>
            </a:r>
          </a:p>
        </p:txBody>
      </p:sp>
      <p:sp>
        <p:nvSpPr>
          <p:cNvPr id="2" name="Rettangolo 1">
            <a:extLst>
              <a:ext uri="{FF2B5EF4-FFF2-40B4-BE49-F238E27FC236}">
                <a16:creationId xmlns:a16="http://schemas.microsoft.com/office/drawing/2014/main" id="{59557A05-FE62-43D1-BB9B-ADB5421875F7}"/>
              </a:ext>
            </a:extLst>
          </p:cNvPr>
          <p:cNvSpPr>
            <a:spLocks noGrp="1"/>
          </p:cNvSpPr>
          <p:nvPr/>
        </p:nvSpPr>
        <p:spPr>
          <a:xfrm>
            <a:off x="685800" y="1257300"/>
            <a:ext cx="10287000" cy="1428750"/>
          </a:xfrm>
          <a:prstGeom prst="rect">
            <a:avLst/>
          </a:prstGeom>
          <a:noFill/>
          <a:ln w="0">
            <a:noFill/>
          </a:ln>
        </p:spPr>
        <p:txBody>
          <a:bodyPr anchor="ctr">
            <a:normAutofit/>
          </a:bodyPr>
          <a:lstStyle/>
          <a:p>
            <a:pPr algn="l">
              <a:defRPr sz="3150" b="1">
                <a:solidFill>
                  <a:srgbClr val="FFFFFF"/>
                </a:solidFill>
                <a:latin typeface="Bitstream Charter"/>
                <a:ea typeface="Bitstream Charter"/>
                <a:cs typeface="Bitstream Charter"/>
              </a:defRPr>
            </a:pPr>
            <a:r>
              <a:rPr sz="3150" b="1">
                <a:solidFill>
                  <a:srgbClr val="FFFFFF"/>
                </a:solidFill>
                <a:latin typeface="Bitstream Charter"/>
                <a:ea typeface="Bitstream Charter"/>
                <a:cs typeface="Bitstream Charter"/>
              </a:rPr>
              <a:t>48 anni, BMI 52, T2D, GERD, ernia iatale, sweet eater: quale ranking?</a:t>
            </a:r>
          </a:p>
        </p:txBody>
      </p:sp>
      <p:sp>
        <p:nvSpPr>
          <p:cNvPr id="3" name="Rettangolo con angoli arrotondati 2">
            <a:extLst>
              <a:ext uri="{FF2B5EF4-FFF2-40B4-BE49-F238E27FC236}">
                <a16:creationId xmlns:a16="http://schemas.microsoft.com/office/drawing/2014/main" id="{B64596FF-F16F-41CE-8328-C6A1F7AD59E6}"/>
              </a:ext>
            </a:extLst>
          </p:cNvPr>
          <p:cNvSpPr>
            <a:spLocks noGrp="1"/>
          </p:cNvSpPr>
          <p:nvPr/>
        </p:nvSpPr>
        <p:spPr>
          <a:xfrm>
            <a:off x="68580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4" name="Rettangolo 3">
            <a:extLst>
              <a:ext uri="{FF2B5EF4-FFF2-40B4-BE49-F238E27FC236}">
                <a16:creationId xmlns:a16="http://schemas.microsoft.com/office/drawing/2014/main" id="{EAC259CB-1773-4B81-897B-5C072D4E0C03}"/>
              </a:ext>
            </a:extLst>
          </p:cNvPr>
          <p:cNvSpPr>
            <a:spLocks noGrp="1"/>
          </p:cNvSpPr>
          <p:nvPr/>
        </p:nvSpPr>
        <p:spPr>
          <a:xfrm>
            <a:off x="8382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RYGB</a:t>
            </a:r>
          </a:p>
        </p:txBody>
      </p:sp>
      <p:sp>
        <p:nvSpPr>
          <p:cNvPr id="5" name="Rettangolo con angoli arrotondati 4">
            <a:extLst>
              <a:ext uri="{FF2B5EF4-FFF2-40B4-BE49-F238E27FC236}">
                <a16:creationId xmlns:a16="http://schemas.microsoft.com/office/drawing/2014/main" id="{DDC73E9F-63F4-4702-A891-34601444A494}"/>
              </a:ext>
            </a:extLst>
          </p:cNvPr>
          <p:cNvSpPr>
            <a:spLocks noGrp="1"/>
          </p:cNvSpPr>
          <p:nvPr/>
        </p:nvSpPr>
        <p:spPr>
          <a:xfrm>
            <a:off x="344805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6" name="Rettangolo 5">
            <a:extLst>
              <a:ext uri="{FF2B5EF4-FFF2-40B4-BE49-F238E27FC236}">
                <a16:creationId xmlns:a16="http://schemas.microsoft.com/office/drawing/2014/main" id="{CC352378-3B24-4D56-8F68-D655DC4FBFAC}"/>
              </a:ext>
            </a:extLst>
          </p:cNvPr>
          <p:cNvSpPr>
            <a:spLocks noGrp="1"/>
          </p:cNvSpPr>
          <p:nvPr/>
        </p:nvSpPr>
        <p:spPr>
          <a:xfrm>
            <a:off x="360045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SADI-S</a:t>
            </a:r>
          </a:p>
        </p:txBody>
      </p:sp>
      <p:sp>
        <p:nvSpPr>
          <p:cNvPr id="7" name="Rettangolo con angoli arrotondati 6">
            <a:extLst>
              <a:ext uri="{FF2B5EF4-FFF2-40B4-BE49-F238E27FC236}">
                <a16:creationId xmlns:a16="http://schemas.microsoft.com/office/drawing/2014/main" id="{B575F46E-DC55-45E7-A7A6-67B2C7D32C60}"/>
              </a:ext>
            </a:extLst>
          </p:cNvPr>
          <p:cNvSpPr>
            <a:spLocks noGrp="1"/>
          </p:cNvSpPr>
          <p:nvPr/>
        </p:nvSpPr>
        <p:spPr>
          <a:xfrm>
            <a:off x="6210300" y="3429000"/>
            <a:ext cx="2381250" cy="914400"/>
          </a:xfrm>
          <a:prstGeom prst="roundRect">
            <a:avLst>
              <a:gd name="adj" fmla="val 8333"/>
            </a:avLst>
          </a:prstGeom>
          <a:solidFill>
            <a:srgbClr val="15324C"/>
          </a:solidFill>
          <a:ln w="9525">
            <a:solidFill>
              <a:srgbClr val="31516A"/>
            </a:solidFill>
            <a:prstDash val="solid"/>
          </a:ln>
        </p:spPr>
        <p:txBody>
          <a:bodyPr/>
          <a:lstStyle/>
          <a:p>
            <a:endParaRPr lang="it-IT"/>
          </a:p>
        </p:txBody>
      </p:sp>
      <p:sp>
        <p:nvSpPr>
          <p:cNvPr id="8" name="Rettangolo 7">
            <a:extLst>
              <a:ext uri="{FF2B5EF4-FFF2-40B4-BE49-F238E27FC236}">
                <a16:creationId xmlns:a16="http://schemas.microsoft.com/office/drawing/2014/main" id="{8197BD38-9870-4C4C-BA57-05C39E9295B0}"/>
              </a:ext>
            </a:extLst>
          </p:cNvPr>
          <p:cNvSpPr>
            <a:spLocks noGrp="1"/>
          </p:cNvSpPr>
          <p:nvPr/>
        </p:nvSpPr>
        <p:spPr>
          <a:xfrm>
            <a:off x="636270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SG</a:t>
            </a:r>
          </a:p>
        </p:txBody>
      </p:sp>
      <p:sp>
        <p:nvSpPr>
          <p:cNvPr id="9" name="Rettangolo con angoli arrotondati 8">
            <a:extLst>
              <a:ext uri="{FF2B5EF4-FFF2-40B4-BE49-F238E27FC236}">
                <a16:creationId xmlns:a16="http://schemas.microsoft.com/office/drawing/2014/main" id="{46E03D05-9CC2-4AF4-B86C-6465EA029854}"/>
              </a:ext>
            </a:extLst>
          </p:cNvPr>
          <p:cNvSpPr>
            <a:spLocks noGrp="1"/>
          </p:cNvSpPr>
          <p:nvPr/>
        </p:nvSpPr>
        <p:spPr>
          <a:xfrm>
            <a:off x="8972550" y="3429000"/>
            <a:ext cx="2381250" cy="914400"/>
          </a:xfrm>
          <a:prstGeom prst="roundRect">
            <a:avLst>
              <a:gd name="adj" fmla="val 8333"/>
            </a:avLst>
          </a:prstGeom>
          <a:solidFill>
            <a:srgbClr val="F45B61"/>
          </a:solidFill>
          <a:ln w="9525">
            <a:solidFill>
              <a:srgbClr val="F45B61"/>
            </a:solidFill>
            <a:prstDash val="solid"/>
          </a:ln>
        </p:spPr>
        <p:txBody>
          <a:bodyPr/>
          <a:lstStyle/>
          <a:p>
            <a:endParaRPr lang="it-IT"/>
          </a:p>
        </p:txBody>
      </p:sp>
      <p:sp>
        <p:nvSpPr>
          <p:cNvPr id="10" name="Rettangolo 9">
            <a:extLst>
              <a:ext uri="{FF2B5EF4-FFF2-40B4-BE49-F238E27FC236}">
                <a16:creationId xmlns:a16="http://schemas.microsoft.com/office/drawing/2014/main" id="{C8F1ED35-E57A-490A-81A4-268B62450800}"/>
              </a:ext>
            </a:extLst>
          </p:cNvPr>
          <p:cNvSpPr>
            <a:spLocks noGrp="1"/>
          </p:cNvSpPr>
          <p:nvPr/>
        </p:nvSpPr>
        <p:spPr>
          <a:xfrm>
            <a:off x="9124950" y="3524250"/>
            <a:ext cx="2076450" cy="723900"/>
          </a:xfrm>
          <a:prstGeom prst="rect">
            <a:avLst/>
          </a:prstGeom>
          <a:noFill/>
          <a:ln w="0">
            <a:noFill/>
          </a:ln>
        </p:spPr>
        <p:txBody>
          <a:bodyPr anchor="ctr">
            <a:normAutofit/>
          </a:bodyPr>
          <a:lstStyle/>
          <a:p>
            <a:pPr algn="ctr">
              <a:defRPr sz="1575" b="1">
                <a:solidFill>
                  <a:srgbClr val="FFFFFF"/>
                </a:solidFill>
                <a:latin typeface="Bitstream Charter"/>
                <a:ea typeface="Bitstream Charter"/>
                <a:cs typeface="Bitstream Charter"/>
              </a:defRPr>
            </a:pPr>
            <a:r>
              <a:rPr sz="1575" b="1">
                <a:solidFill>
                  <a:srgbClr val="FFFFFF"/>
                </a:solidFill>
                <a:latin typeface="Bitstream Charter"/>
                <a:ea typeface="Bitstream Charter"/>
                <a:cs typeface="Bitstream Charter"/>
              </a:rPr>
              <a:t>OAGB</a:t>
            </a:r>
          </a:p>
        </p:txBody>
      </p:sp>
      <p:sp>
        <p:nvSpPr>
          <p:cNvPr id="11" name="Rettangolo 10">
            <a:extLst>
              <a:ext uri="{FF2B5EF4-FFF2-40B4-BE49-F238E27FC236}">
                <a16:creationId xmlns:a16="http://schemas.microsoft.com/office/drawing/2014/main" id="{763B5755-744F-489E-981E-17476DB7E9CA}"/>
              </a:ext>
            </a:extLst>
          </p:cNvPr>
          <p:cNvSpPr>
            <a:spLocks noGrp="1"/>
          </p:cNvSpPr>
          <p:nvPr/>
        </p:nvSpPr>
        <p:spPr>
          <a:xfrm>
            <a:off x="685800" y="5810250"/>
            <a:ext cx="4000500" cy="228600"/>
          </a:xfrm>
          <a:prstGeom prst="rect">
            <a:avLst/>
          </a:prstGeom>
          <a:noFill/>
          <a:ln w="0">
            <a:noFill/>
          </a:ln>
        </p:spPr>
        <p:txBody>
          <a:bodyPr anchor="ctr">
            <a:normAutofit fontScale="85714"/>
          </a:bodyPr>
          <a:lstStyle/>
          <a:p>
            <a:pPr algn="l">
              <a:defRPr sz="1050" b="0">
                <a:solidFill>
                  <a:srgbClr val="A9BDCD"/>
                </a:solidFill>
                <a:latin typeface="Bitstream Charter"/>
                <a:ea typeface="Bitstream Charter"/>
                <a:cs typeface="Bitstream Charter"/>
              </a:defRPr>
            </a:pPr>
            <a:r>
              <a:rPr sz="1050" b="0">
                <a:solidFill>
                  <a:srgbClr val="A9BDCD"/>
                </a:solidFill>
                <a:latin typeface="Bitstream Charter"/>
                <a:ea typeface="Bitstream Charter"/>
                <a:cs typeface="Bitstream Charter"/>
              </a:rPr>
              <a:t>Risposta dalla sala · 10 secondi</a:t>
            </a:r>
          </a:p>
        </p:txBody>
      </p:sp>
    </p:spTree>
    <p:extLst>
      <p:ext uri="{BB962C8B-B14F-4D97-AF65-F5344CB8AC3E}">
        <p14:creationId xmlns:p14="http://schemas.microsoft.com/office/powerpoint/2010/main" val="172660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Rettangolo 23">
            <a:extLst>
              <a:ext uri="{FF2B5EF4-FFF2-40B4-BE49-F238E27FC236}">
                <a16:creationId xmlns:a16="http://schemas.microsoft.com/office/drawing/2014/main" id="{172A2854-4CA2-4840-B880-463C47DC9256}"/>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CASO · ESEMPIO ILLUSTRATIVO</a:t>
            </a:r>
          </a:p>
        </p:txBody>
      </p:sp>
      <p:sp>
        <p:nvSpPr>
          <p:cNvPr id="2" name="Rettangolo 1">
            <a:extLst>
              <a:ext uri="{FF2B5EF4-FFF2-40B4-BE49-F238E27FC236}">
                <a16:creationId xmlns:a16="http://schemas.microsoft.com/office/drawing/2014/main" id="{DD13C8FE-6B2A-40A7-8F95-F1CC8CE119F5}"/>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Il punteggio rende visibile il ragionamento</a:t>
            </a:r>
          </a:p>
        </p:txBody>
      </p:sp>
      <p:sp>
        <p:nvSpPr>
          <p:cNvPr id="3" name="Rettangolo 2">
            <a:extLst>
              <a:ext uri="{FF2B5EF4-FFF2-40B4-BE49-F238E27FC236}">
                <a16:creationId xmlns:a16="http://schemas.microsoft.com/office/drawing/2014/main" id="{DB6E38E7-29C2-4EF4-85CE-9D873EB62D99}"/>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9BFBFF17-711B-472E-94FA-6F4CE3E7451A}"/>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B74D4959-4FAF-4DCB-A4BE-A413B2643F44}"/>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23</a:t>
            </a:r>
          </a:p>
        </p:txBody>
      </p:sp>
      <p:sp>
        <p:nvSpPr>
          <p:cNvPr id="6" name="Rettangolo 5">
            <a:extLst>
              <a:ext uri="{FF2B5EF4-FFF2-40B4-BE49-F238E27FC236}">
                <a16:creationId xmlns:a16="http://schemas.microsoft.com/office/drawing/2014/main" id="{8A81FDCA-9E5E-4CA7-931D-AFDA8C287B55}"/>
              </a:ext>
            </a:extLst>
          </p:cNvPr>
          <p:cNvSpPr>
            <a:spLocks noGrp="1"/>
          </p:cNvSpPr>
          <p:nvPr/>
        </p:nvSpPr>
        <p:spPr>
          <a:xfrm>
            <a:off x="590550" y="1666875"/>
            <a:ext cx="666750" cy="523875"/>
          </a:xfrm>
          <a:prstGeom prst="rect">
            <a:avLst/>
          </a:prstGeom>
          <a:noFill/>
          <a:ln w="0">
            <a:noFill/>
          </a:ln>
        </p:spPr>
        <p:txBody>
          <a:bodyPr anchor="ctr">
            <a:normAutofit/>
          </a:bodyPr>
          <a:lstStyle/>
          <a:p>
            <a:pPr algn="ctr">
              <a:defRPr sz="2250" b="1">
                <a:solidFill>
                  <a:srgbClr val="00A7E1"/>
                </a:solidFill>
                <a:latin typeface="Bitstream Charter"/>
                <a:ea typeface="Bitstream Charter"/>
                <a:cs typeface="Bitstream Charter"/>
              </a:defRPr>
            </a:pPr>
            <a:r>
              <a:rPr sz="2250" b="1">
                <a:solidFill>
                  <a:srgbClr val="00A7E1"/>
                </a:solidFill>
                <a:latin typeface="Bitstream Charter"/>
                <a:ea typeface="Bitstream Charter"/>
                <a:cs typeface="Bitstream Charter"/>
              </a:rPr>
              <a:t>92</a:t>
            </a:r>
          </a:p>
        </p:txBody>
      </p:sp>
      <p:sp>
        <p:nvSpPr>
          <p:cNvPr id="7" name="Rettangolo 6">
            <a:extLst>
              <a:ext uri="{FF2B5EF4-FFF2-40B4-BE49-F238E27FC236}">
                <a16:creationId xmlns:a16="http://schemas.microsoft.com/office/drawing/2014/main" id="{5D94B11D-8793-40EF-B861-5F2069F1578D}"/>
              </a:ext>
            </a:extLst>
          </p:cNvPr>
          <p:cNvSpPr>
            <a:spLocks noGrp="1"/>
          </p:cNvSpPr>
          <p:nvPr/>
        </p:nvSpPr>
        <p:spPr>
          <a:xfrm>
            <a:off x="1257300" y="1714500"/>
            <a:ext cx="1619250" cy="428625"/>
          </a:xfrm>
          <a:prstGeom prst="rect">
            <a:avLst/>
          </a:prstGeom>
          <a:noFill/>
          <a:ln w="0">
            <a:noFill/>
          </a:ln>
        </p:spPr>
        <p:txBody>
          <a:bodyPr anchor="ctr">
            <a:normAutofit/>
          </a:bodyPr>
          <a:lstStyle/>
          <a:p>
            <a:pPr algn="l">
              <a:defRPr sz="1950" b="1">
                <a:solidFill>
                  <a:srgbClr val="132337"/>
                </a:solidFill>
                <a:latin typeface="Bitstream Charter"/>
                <a:ea typeface="Bitstream Charter"/>
                <a:cs typeface="Bitstream Charter"/>
              </a:defRPr>
            </a:pPr>
            <a:r>
              <a:rPr sz="1950" b="1">
                <a:solidFill>
                  <a:srgbClr val="132337"/>
                </a:solidFill>
                <a:latin typeface="Bitstream Charter"/>
                <a:ea typeface="Bitstream Charter"/>
                <a:cs typeface="Bitstream Charter"/>
              </a:rPr>
              <a:t>RYGB</a:t>
            </a:r>
          </a:p>
        </p:txBody>
      </p:sp>
      <p:sp>
        <p:nvSpPr>
          <p:cNvPr id="8" name="Rettangolo 7">
            <a:extLst>
              <a:ext uri="{FF2B5EF4-FFF2-40B4-BE49-F238E27FC236}">
                <a16:creationId xmlns:a16="http://schemas.microsoft.com/office/drawing/2014/main" id="{A9CF035F-C626-4BF6-8163-6DC5DA1CF323}"/>
              </a:ext>
            </a:extLst>
          </p:cNvPr>
          <p:cNvSpPr>
            <a:spLocks noGrp="1"/>
          </p:cNvSpPr>
          <p:nvPr/>
        </p:nvSpPr>
        <p:spPr>
          <a:xfrm>
            <a:off x="590550" y="2381250"/>
            <a:ext cx="2476500" cy="361950"/>
          </a:xfrm>
          <a:prstGeom prst="rect">
            <a:avLst/>
          </a:prstGeom>
          <a:noFill/>
          <a:ln w="0">
            <a:noFill/>
          </a:ln>
        </p:spPr>
        <p:txBody>
          <a:bodyPr anchor="ctr">
            <a:normAutofit/>
          </a:bodyPr>
          <a:lstStyle/>
          <a:p>
            <a:pPr algn="ctr">
              <a:defRPr sz="1350" b="1">
                <a:solidFill>
                  <a:srgbClr val="23A67A"/>
                </a:solidFill>
                <a:latin typeface="Bitstream Charter"/>
                <a:ea typeface="Bitstream Charter"/>
                <a:cs typeface="Bitstream Charter"/>
              </a:defRPr>
            </a:pPr>
            <a:r>
              <a:rPr sz="1350" b="1">
                <a:solidFill>
                  <a:srgbClr val="23A67A"/>
                </a:solidFill>
                <a:latin typeface="Bitstream Charter"/>
                <a:ea typeface="Bitstream Charter"/>
                <a:cs typeface="Bitstream Charter"/>
              </a:rPr>
              <a:t>Prima opzione</a:t>
            </a:r>
          </a:p>
        </p:txBody>
      </p:sp>
      <p:sp>
        <p:nvSpPr>
          <p:cNvPr id="9" name="Rettangolo 8">
            <a:extLst>
              <a:ext uri="{FF2B5EF4-FFF2-40B4-BE49-F238E27FC236}">
                <a16:creationId xmlns:a16="http://schemas.microsoft.com/office/drawing/2014/main" id="{73D6703E-1EB3-484D-B569-2DC5253403C8}"/>
              </a:ext>
            </a:extLst>
          </p:cNvPr>
          <p:cNvSpPr>
            <a:spLocks noGrp="1"/>
          </p:cNvSpPr>
          <p:nvPr/>
        </p:nvSpPr>
        <p:spPr>
          <a:xfrm>
            <a:off x="590550" y="2952750"/>
            <a:ext cx="2476500" cy="571500"/>
          </a:xfrm>
          <a:prstGeom prst="rect">
            <a:avLst/>
          </a:prstGeom>
          <a:noFill/>
          <a:ln w="0">
            <a:noFill/>
          </a:ln>
        </p:spPr>
        <p:txBody>
          <a:bodyPr anchor="ctr">
            <a:normAutofit/>
          </a:bodyPr>
          <a:lstStyle/>
          <a:p>
            <a:pPr algn="ctr">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GERD + T2D</a:t>
            </a:r>
          </a:p>
        </p:txBody>
      </p:sp>
      <p:sp>
        <p:nvSpPr>
          <p:cNvPr id="10" name="Rettangolo 9">
            <a:extLst>
              <a:ext uri="{FF2B5EF4-FFF2-40B4-BE49-F238E27FC236}">
                <a16:creationId xmlns:a16="http://schemas.microsoft.com/office/drawing/2014/main" id="{99BC2491-5238-4167-A066-78EF0C3FD48C}"/>
              </a:ext>
            </a:extLst>
          </p:cNvPr>
          <p:cNvSpPr>
            <a:spLocks noGrp="1"/>
          </p:cNvSpPr>
          <p:nvPr/>
        </p:nvSpPr>
        <p:spPr>
          <a:xfrm>
            <a:off x="3448050" y="1666875"/>
            <a:ext cx="666750" cy="523875"/>
          </a:xfrm>
          <a:prstGeom prst="rect">
            <a:avLst/>
          </a:prstGeom>
          <a:noFill/>
          <a:ln w="0">
            <a:noFill/>
          </a:ln>
        </p:spPr>
        <p:txBody>
          <a:bodyPr anchor="ctr">
            <a:normAutofit/>
          </a:bodyPr>
          <a:lstStyle/>
          <a:p>
            <a:pPr algn="ctr">
              <a:defRPr sz="2250" b="1">
                <a:solidFill>
                  <a:srgbClr val="00A7E1"/>
                </a:solidFill>
                <a:latin typeface="Bitstream Charter"/>
                <a:ea typeface="Bitstream Charter"/>
                <a:cs typeface="Bitstream Charter"/>
              </a:defRPr>
            </a:pPr>
            <a:r>
              <a:rPr sz="2250" b="1">
                <a:solidFill>
                  <a:srgbClr val="00A7E1"/>
                </a:solidFill>
                <a:latin typeface="Bitstream Charter"/>
                <a:ea typeface="Bitstream Charter"/>
                <a:cs typeface="Bitstream Charter"/>
              </a:rPr>
              <a:t>76</a:t>
            </a:r>
          </a:p>
        </p:txBody>
      </p:sp>
      <p:sp>
        <p:nvSpPr>
          <p:cNvPr id="11" name="Rettangolo 10">
            <a:extLst>
              <a:ext uri="{FF2B5EF4-FFF2-40B4-BE49-F238E27FC236}">
                <a16:creationId xmlns:a16="http://schemas.microsoft.com/office/drawing/2014/main" id="{740D9C99-64A8-4A09-A8D0-A04F23B8B18B}"/>
              </a:ext>
            </a:extLst>
          </p:cNvPr>
          <p:cNvSpPr>
            <a:spLocks noGrp="1"/>
          </p:cNvSpPr>
          <p:nvPr/>
        </p:nvSpPr>
        <p:spPr>
          <a:xfrm>
            <a:off x="4114800" y="1714500"/>
            <a:ext cx="1619250" cy="428625"/>
          </a:xfrm>
          <a:prstGeom prst="rect">
            <a:avLst/>
          </a:prstGeom>
          <a:noFill/>
          <a:ln w="0">
            <a:noFill/>
          </a:ln>
        </p:spPr>
        <p:txBody>
          <a:bodyPr anchor="ctr">
            <a:normAutofit/>
          </a:bodyPr>
          <a:lstStyle/>
          <a:p>
            <a:pPr algn="l">
              <a:defRPr sz="1950" b="1">
                <a:solidFill>
                  <a:srgbClr val="132337"/>
                </a:solidFill>
                <a:latin typeface="Bitstream Charter"/>
                <a:ea typeface="Bitstream Charter"/>
                <a:cs typeface="Bitstream Charter"/>
              </a:defRPr>
            </a:pPr>
            <a:r>
              <a:rPr sz="1950" b="1">
                <a:solidFill>
                  <a:srgbClr val="132337"/>
                </a:solidFill>
                <a:latin typeface="Bitstream Charter"/>
                <a:ea typeface="Bitstream Charter"/>
                <a:cs typeface="Bitstream Charter"/>
              </a:rPr>
              <a:t>SADI-S</a:t>
            </a:r>
          </a:p>
        </p:txBody>
      </p:sp>
      <p:sp>
        <p:nvSpPr>
          <p:cNvPr id="12" name="Rettangolo 11">
            <a:extLst>
              <a:ext uri="{FF2B5EF4-FFF2-40B4-BE49-F238E27FC236}">
                <a16:creationId xmlns:a16="http://schemas.microsoft.com/office/drawing/2014/main" id="{E5FB3801-B6F3-4374-B613-FE8CE303B1C0}"/>
              </a:ext>
            </a:extLst>
          </p:cNvPr>
          <p:cNvSpPr>
            <a:spLocks noGrp="1"/>
          </p:cNvSpPr>
          <p:nvPr/>
        </p:nvSpPr>
        <p:spPr>
          <a:xfrm>
            <a:off x="3448050" y="2381250"/>
            <a:ext cx="2476500" cy="361950"/>
          </a:xfrm>
          <a:prstGeom prst="rect">
            <a:avLst/>
          </a:prstGeom>
          <a:noFill/>
          <a:ln w="0">
            <a:noFill/>
          </a:ln>
        </p:spPr>
        <p:txBody>
          <a:bodyPr anchor="ctr">
            <a:normAutofit/>
          </a:bodyPr>
          <a:lstStyle/>
          <a:p>
            <a:pPr algn="ctr">
              <a:defRPr sz="1350" b="1">
                <a:solidFill>
                  <a:srgbClr val="23A67A"/>
                </a:solidFill>
                <a:latin typeface="Bitstream Charter"/>
                <a:ea typeface="Bitstream Charter"/>
                <a:cs typeface="Bitstream Charter"/>
              </a:defRPr>
            </a:pPr>
            <a:r>
              <a:rPr sz="1350" b="1">
                <a:solidFill>
                  <a:srgbClr val="23A67A"/>
                </a:solidFill>
                <a:latin typeface="Bitstream Charter"/>
                <a:ea typeface="Bitstream Charter"/>
                <a:cs typeface="Bitstream Charter"/>
              </a:rPr>
              <a:t>Condizionata</a:t>
            </a:r>
          </a:p>
        </p:txBody>
      </p:sp>
      <p:sp>
        <p:nvSpPr>
          <p:cNvPr id="13" name="Rettangolo 12">
            <a:extLst>
              <a:ext uri="{FF2B5EF4-FFF2-40B4-BE49-F238E27FC236}">
                <a16:creationId xmlns:a16="http://schemas.microsoft.com/office/drawing/2014/main" id="{2A5677DF-8F85-4581-ACB9-17946806BE21}"/>
              </a:ext>
            </a:extLst>
          </p:cNvPr>
          <p:cNvSpPr>
            <a:spLocks noGrp="1"/>
          </p:cNvSpPr>
          <p:nvPr/>
        </p:nvSpPr>
        <p:spPr>
          <a:xfrm>
            <a:off x="3448050" y="2952750"/>
            <a:ext cx="2476500" cy="571500"/>
          </a:xfrm>
          <a:prstGeom prst="rect">
            <a:avLst/>
          </a:prstGeom>
          <a:noFill/>
          <a:ln w="0">
            <a:noFill/>
          </a:ln>
        </p:spPr>
        <p:txBody>
          <a:bodyPr anchor="ctr">
            <a:normAutofit/>
          </a:bodyPr>
          <a:lstStyle/>
          <a:p>
            <a:pPr algn="ctr">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BMI &gt;50 · reflusso</a:t>
            </a:r>
          </a:p>
        </p:txBody>
      </p:sp>
      <p:sp>
        <p:nvSpPr>
          <p:cNvPr id="14" name="Rettangolo 13">
            <a:extLst>
              <a:ext uri="{FF2B5EF4-FFF2-40B4-BE49-F238E27FC236}">
                <a16:creationId xmlns:a16="http://schemas.microsoft.com/office/drawing/2014/main" id="{86145758-4BCA-410B-9242-5C94D3EFEF00}"/>
              </a:ext>
            </a:extLst>
          </p:cNvPr>
          <p:cNvSpPr>
            <a:spLocks noGrp="1"/>
          </p:cNvSpPr>
          <p:nvPr/>
        </p:nvSpPr>
        <p:spPr>
          <a:xfrm>
            <a:off x="6305550" y="1666875"/>
            <a:ext cx="666750" cy="523875"/>
          </a:xfrm>
          <a:prstGeom prst="rect">
            <a:avLst/>
          </a:prstGeom>
          <a:noFill/>
          <a:ln w="0">
            <a:noFill/>
          </a:ln>
        </p:spPr>
        <p:txBody>
          <a:bodyPr anchor="ctr">
            <a:normAutofit/>
          </a:bodyPr>
          <a:lstStyle/>
          <a:p>
            <a:pPr algn="ctr">
              <a:defRPr sz="2250" b="1">
                <a:solidFill>
                  <a:srgbClr val="F45B61"/>
                </a:solidFill>
                <a:latin typeface="Bitstream Charter"/>
                <a:ea typeface="Bitstream Charter"/>
                <a:cs typeface="Bitstream Charter"/>
              </a:defRPr>
            </a:pPr>
            <a:r>
              <a:rPr sz="2250" b="1">
                <a:solidFill>
                  <a:srgbClr val="F45B61"/>
                </a:solidFill>
                <a:latin typeface="Bitstream Charter"/>
                <a:ea typeface="Bitstream Charter"/>
                <a:cs typeface="Bitstream Charter"/>
              </a:rPr>
              <a:t>X</a:t>
            </a:r>
          </a:p>
        </p:txBody>
      </p:sp>
      <p:sp>
        <p:nvSpPr>
          <p:cNvPr id="15" name="Rettangolo 14">
            <a:extLst>
              <a:ext uri="{FF2B5EF4-FFF2-40B4-BE49-F238E27FC236}">
                <a16:creationId xmlns:a16="http://schemas.microsoft.com/office/drawing/2014/main" id="{B1F552F6-063A-43AC-A9B4-46F7880E3342}"/>
              </a:ext>
            </a:extLst>
          </p:cNvPr>
          <p:cNvSpPr>
            <a:spLocks noGrp="1"/>
          </p:cNvSpPr>
          <p:nvPr/>
        </p:nvSpPr>
        <p:spPr>
          <a:xfrm>
            <a:off x="6972300" y="1714500"/>
            <a:ext cx="1619250" cy="428625"/>
          </a:xfrm>
          <a:prstGeom prst="rect">
            <a:avLst/>
          </a:prstGeom>
          <a:noFill/>
          <a:ln w="0">
            <a:noFill/>
          </a:ln>
        </p:spPr>
        <p:txBody>
          <a:bodyPr anchor="ctr">
            <a:normAutofit/>
          </a:bodyPr>
          <a:lstStyle/>
          <a:p>
            <a:pPr algn="l">
              <a:defRPr sz="1950" b="1">
                <a:solidFill>
                  <a:srgbClr val="132337"/>
                </a:solidFill>
                <a:latin typeface="Bitstream Charter"/>
                <a:ea typeface="Bitstream Charter"/>
                <a:cs typeface="Bitstream Charter"/>
              </a:defRPr>
            </a:pPr>
            <a:r>
              <a:rPr sz="1950" b="1">
                <a:solidFill>
                  <a:srgbClr val="132337"/>
                </a:solidFill>
                <a:latin typeface="Bitstream Charter"/>
                <a:ea typeface="Bitstream Charter"/>
                <a:cs typeface="Bitstream Charter"/>
              </a:rPr>
              <a:t>SG</a:t>
            </a:r>
          </a:p>
        </p:txBody>
      </p:sp>
      <p:sp>
        <p:nvSpPr>
          <p:cNvPr id="16" name="Rettangolo 15">
            <a:extLst>
              <a:ext uri="{FF2B5EF4-FFF2-40B4-BE49-F238E27FC236}">
                <a16:creationId xmlns:a16="http://schemas.microsoft.com/office/drawing/2014/main" id="{41C10A05-E1BC-41E4-BC7F-2576ABECAA85}"/>
              </a:ext>
            </a:extLst>
          </p:cNvPr>
          <p:cNvSpPr>
            <a:spLocks noGrp="1"/>
          </p:cNvSpPr>
          <p:nvPr/>
        </p:nvSpPr>
        <p:spPr>
          <a:xfrm>
            <a:off x="6305550" y="2381250"/>
            <a:ext cx="2476500" cy="361950"/>
          </a:xfrm>
          <a:prstGeom prst="rect">
            <a:avLst/>
          </a:prstGeom>
          <a:noFill/>
          <a:ln w="0">
            <a:noFill/>
          </a:ln>
        </p:spPr>
        <p:txBody>
          <a:bodyPr anchor="ctr">
            <a:normAutofit/>
          </a:bodyPr>
          <a:lstStyle/>
          <a:p>
            <a:pPr algn="ctr">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Esclusa</a:t>
            </a:r>
          </a:p>
        </p:txBody>
      </p:sp>
      <p:sp>
        <p:nvSpPr>
          <p:cNvPr id="17" name="Rettangolo 16">
            <a:extLst>
              <a:ext uri="{FF2B5EF4-FFF2-40B4-BE49-F238E27FC236}">
                <a16:creationId xmlns:a16="http://schemas.microsoft.com/office/drawing/2014/main" id="{286CAFA5-7991-49D9-ACB1-ED9E3B14FF24}"/>
              </a:ext>
            </a:extLst>
          </p:cNvPr>
          <p:cNvSpPr>
            <a:spLocks noGrp="1"/>
          </p:cNvSpPr>
          <p:nvPr/>
        </p:nvSpPr>
        <p:spPr>
          <a:xfrm>
            <a:off x="6305550" y="2952750"/>
            <a:ext cx="2476500" cy="571500"/>
          </a:xfrm>
          <a:prstGeom prst="rect">
            <a:avLst/>
          </a:prstGeom>
          <a:noFill/>
          <a:ln w="0">
            <a:noFill/>
          </a:ln>
        </p:spPr>
        <p:txBody>
          <a:bodyPr anchor="ctr">
            <a:normAutofit/>
          </a:bodyPr>
          <a:lstStyle/>
          <a:p>
            <a:pPr algn="ctr">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GERD + ernia</a:t>
            </a:r>
          </a:p>
        </p:txBody>
      </p:sp>
      <p:sp>
        <p:nvSpPr>
          <p:cNvPr id="18" name="Rettangolo 17">
            <a:extLst>
              <a:ext uri="{FF2B5EF4-FFF2-40B4-BE49-F238E27FC236}">
                <a16:creationId xmlns:a16="http://schemas.microsoft.com/office/drawing/2014/main" id="{407B8F35-200B-49D0-92FB-6D22C487B82A}"/>
              </a:ext>
            </a:extLst>
          </p:cNvPr>
          <p:cNvSpPr>
            <a:spLocks noGrp="1"/>
          </p:cNvSpPr>
          <p:nvPr/>
        </p:nvSpPr>
        <p:spPr>
          <a:xfrm>
            <a:off x="9163050" y="1666875"/>
            <a:ext cx="666750" cy="523875"/>
          </a:xfrm>
          <a:prstGeom prst="rect">
            <a:avLst/>
          </a:prstGeom>
          <a:noFill/>
          <a:ln w="0">
            <a:noFill/>
          </a:ln>
        </p:spPr>
        <p:txBody>
          <a:bodyPr anchor="ctr">
            <a:normAutofit/>
          </a:bodyPr>
          <a:lstStyle/>
          <a:p>
            <a:pPr algn="ctr">
              <a:defRPr sz="2250" b="1">
                <a:solidFill>
                  <a:srgbClr val="F45B61"/>
                </a:solidFill>
                <a:latin typeface="Bitstream Charter"/>
                <a:ea typeface="Bitstream Charter"/>
                <a:cs typeface="Bitstream Charter"/>
              </a:defRPr>
            </a:pPr>
            <a:r>
              <a:rPr sz="2250" b="1">
                <a:solidFill>
                  <a:srgbClr val="F45B61"/>
                </a:solidFill>
                <a:latin typeface="Bitstream Charter"/>
                <a:ea typeface="Bitstream Charter"/>
                <a:cs typeface="Bitstream Charter"/>
              </a:rPr>
              <a:t>X</a:t>
            </a:r>
          </a:p>
        </p:txBody>
      </p:sp>
      <p:sp>
        <p:nvSpPr>
          <p:cNvPr id="19" name="Rettangolo 18">
            <a:extLst>
              <a:ext uri="{FF2B5EF4-FFF2-40B4-BE49-F238E27FC236}">
                <a16:creationId xmlns:a16="http://schemas.microsoft.com/office/drawing/2014/main" id="{88A1298B-51A3-4C71-9585-C849910C06AC}"/>
              </a:ext>
            </a:extLst>
          </p:cNvPr>
          <p:cNvSpPr>
            <a:spLocks noGrp="1"/>
          </p:cNvSpPr>
          <p:nvPr/>
        </p:nvSpPr>
        <p:spPr>
          <a:xfrm>
            <a:off x="9829800" y="1714500"/>
            <a:ext cx="1619250" cy="428625"/>
          </a:xfrm>
          <a:prstGeom prst="rect">
            <a:avLst/>
          </a:prstGeom>
          <a:noFill/>
          <a:ln w="0">
            <a:noFill/>
          </a:ln>
        </p:spPr>
        <p:txBody>
          <a:bodyPr anchor="ctr">
            <a:normAutofit/>
          </a:bodyPr>
          <a:lstStyle/>
          <a:p>
            <a:pPr algn="l">
              <a:defRPr sz="1950" b="1">
                <a:solidFill>
                  <a:srgbClr val="132337"/>
                </a:solidFill>
                <a:latin typeface="Bitstream Charter"/>
                <a:ea typeface="Bitstream Charter"/>
                <a:cs typeface="Bitstream Charter"/>
              </a:defRPr>
            </a:pPr>
            <a:r>
              <a:rPr sz="1950" b="1">
                <a:solidFill>
                  <a:srgbClr val="132337"/>
                </a:solidFill>
                <a:latin typeface="Bitstream Charter"/>
                <a:ea typeface="Bitstream Charter"/>
                <a:cs typeface="Bitstream Charter"/>
              </a:rPr>
              <a:t>OAGB</a:t>
            </a:r>
          </a:p>
        </p:txBody>
      </p:sp>
      <p:sp>
        <p:nvSpPr>
          <p:cNvPr id="20" name="Rettangolo 19">
            <a:extLst>
              <a:ext uri="{FF2B5EF4-FFF2-40B4-BE49-F238E27FC236}">
                <a16:creationId xmlns:a16="http://schemas.microsoft.com/office/drawing/2014/main" id="{1BC4EE13-24A8-494E-A4AA-2B23B1C9A761}"/>
              </a:ext>
            </a:extLst>
          </p:cNvPr>
          <p:cNvSpPr>
            <a:spLocks noGrp="1"/>
          </p:cNvSpPr>
          <p:nvPr/>
        </p:nvSpPr>
        <p:spPr>
          <a:xfrm>
            <a:off x="9163050" y="2381250"/>
            <a:ext cx="2476500" cy="361950"/>
          </a:xfrm>
          <a:prstGeom prst="rect">
            <a:avLst/>
          </a:prstGeom>
          <a:noFill/>
          <a:ln w="0">
            <a:noFill/>
          </a:ln>
        </p:spPr>
        <p:txBody>
          <a:bodyPr anchor="ctr">
            <a:normAutofit/>
          </a:bodyPr>
          <a:lstStyle/>
          <a:p>
            <a:pPr algn="ctr">
              <a:defRPr sz="1350" b="1">
                <a:solidFill>
                  <a:srgbClr val="F45B61"/>
                </a:solidFill>
                <a:latin typeface="Bitstream Charter"/>
                <a:ea typeface="Bitstream Charter"/>
                <a:cs typeface="Bitstream Charter"/>
              </a:defRPr>
            </a:pPr>
            <a:r>
              <a:rPr sz="1350" b="1">
                <a:solidFill>
                  <a:srgbClr val="F45B61"/>
                </a:solidFill>
                <a:latin typeface="Bitstream Charter"/>
                <a:ea typeface="Bitstream Charter"/>
                <a:cs typeface="Bitstream Charter"/>
              </a:rPr>
              <a:t>Esclusa</a:t>
            </a:r>
          </a:p>
        </p:txBody>
      </p:sp>
      <p:sp>
        <p:nvSpPr>
          <p:cNvPr id="21" name="Rettangolo 20">
            <a:extLst>
              <a:ext uri="{FF2B5EF4-FFF2-40B4-BE49-F238E27FC236}">
                <a16:creationId xmlns:a16="http://schemas.microsoft.com/office/drawing/2014/main" id="{05E5F94B-E919-4C73-853C-9174B5666030}"/>
              </a:ext>
            </a:extLst>
          </p:cNvPr>
          <p:cNvSpPr>
            <a:spLocks noGrp="1"/>
          </p:cNvSpPr>
          <p:nvPr/>
        </p:nvSpPr>
        <p:spPr>
          <a:xfrm>
            <a:off x="9163050" y="2952750"/>
            <a:ext cx="2476500" cy="571500"/>
          </a:xfrm>
          <a:prstGeom prst="rect">
            <a:avLst/>
          </a:prstGeom>
          <a:noFill/>
          <a:ln w="0">
            <a:noFill/>
          </a:ln>
        </p:spPr>
        <p:txBody>
          <a:bodyPr anchor="ctr">
            <a:normAutofit/>
          </a:bodyPr>
          <a:lstStyle/>
          <a:p>
            <a:pPr algn="ctr">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GERD / bile reflux</a:t>
            </a:r>
          </a:p>
        </p:txBody>
      </p:sp>
      <p:sp>
        <p:nvSpPr>
          <p:cNvPr id="22" name="Rettangolo con angoli arrotondati 21">
            <a:extLst>
              <a:ext uri="{FF2B5EF4-FFF2-40B4-BE49-F238E27FC236}">
                <a16:creationId xmlns:a16="http://schemas.microsoft.com/office/drawing/2014/main" id="{418BDA9A-0914-436A-84D6-086ECF1204FF}"/>
              </a:ext>
            </a:extLst>
          </p:cNvPr>
          <p:cNvSpPr>
            <a:spLocks noGrp="1"/>
          </p:cNvSpPr>
          <p:nvPr/>
        </p:nvSpPr>
        <p:spPr>
          <a:xfrm>
            <a:off x="952500" y="4095750"/>
            <a:ext cx="10287000" cy="1095375"/>
          </a:xfrm>
          <a:prstGeom prst="roundRect">
            <a:avLst>
              <a:gd name="adj" fmla="val 6957"/>
            </a:avLst>
          </a:prstGeom>
          <a:solidFill>
            <a:srgbClr val="EAF6FB"/>
          </a:solidFill>
          <a:ln w="9525">
            <a:solidFill>
              <a:srgbClr val="EAF6FB"/>
            </a:solidFill>
            <a:prstDash val="solid"/>
          </a:ln>
        </p:spPr>
        <p:txBody>
          <a:bodyPr/>
          <a:lstStyle/>
          <a:p>
            <a:endParaRPr lang="it-IT"/>
          </a:p>
        </p:txBody>
      </p:sp>
      <p:sp>
        <p:nvSpPr>
          <p:cNvPr id="23" name="Rettangolo 22">
            <a:extLst>
              <a:ext uri="{FF2B5EF4-FFF2-40B4-BE49-F238E27FC236}">
                <a16:creationId xmlns:a16="http://schemas.microsoft.com/office/drawing/2014/main" id="{F5824992-6ED0-4E57-ADE4-785200986512}"/>
              </a:ext>
            </a:extLst>
          </p:cNvPr>
          <p:cNvSpPr>
            <a:spLocks noGrp="1"/>
          </p:cNvSpPr>
          <p:nvPr/>
        </p:nvSpPr>
        <p:spPr>
          <a:xfrm>
            <a:off x="1333500" y="4229100"/>
            <a:ext cx="9525000" cy="781050"/>
          </a:xfrm>
          <a:prstGeom prst="rect">
            <a:avLst/>
          </a:prstGeom>
          <a:noFill/>
          <a:ln w="0">
            <a:noFill/>
          </a:ln>
        </p:spPr>
        <p:txBody>
          <a:bodyPr anchor="ctr">
            <a:normAutofit/>
          </a:bodyPr>
          <a:lstStyle/>
          <a:p>
            <a:pPr algn="ctr">
              <a:defRPr sz="2025" b="1">
                <a:solidFill>
                  <a:srgbClr val="132337"/>
                </a:solidFill>
                <a:latin typeface="Bitstream Charter"/>
                <a:ea typeface="Bitstream Charter"/>
                <a:cs typeface="Bitstream Charter"/>
              </a:defRPr>
            </a:pPr>
            <a:r>
              <a:rPr sz="2025" b="1">
                <a:solidFill>
                  <a:srgbClr val="132337"/>
                </a:solidFill>
                <a:latin typeface="Bitstream Charter"/>
                <a:ea typeface="Bitstream Charter"/>
                <a:cs typeface="Bitstream Charter"/>
              </a:rPr>
              <a:t>92/100 = compatibilità con il percorso decisionale</a:t>
            </a:r>
          </a:p>
          <a:p>
            <a:pPr algn="ctr">
              <a:defRPr sz="2025" b="1">
                <a:solidFill>
                  <a:srgbClr val="132337"/>
                </a:solidFill>
                <a:latin typeface="Bitstream Charter"/>
                <a:ea typeface="Bitstream Charter"/>
                <a:cs typeface="Bitstream Charter"/>
              </a:defRPr>
            </a:pPr>
            <a:r>
              <a:rPr sz="2025" b="1">
                <a:solidFill>
                  <a:srgbClr val="132337"/>
                </a:solidFill>
                <a:latin typeface="Bitstream Charter"/>
                <a:ea typeface="Bitstream Charter"/>
                <a:cs typeface="Bitstream Charter"/>
              </a:rPr>
              <a:t>≠ 92% di successo clinico</a:t>
            </a:r>
          </a:p>
        </p:txBody>
      </p:sp>
    </p:spTree>
    <p:extLst>
      <p:ext uri="{BB962C8B-B14F-4D97-AF65-F5344CB8AC3E}">
        <p14:creationId xmlns:p14="http://schemas.microsoft.com/office/powerpoint/2010/main" val="511182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ttangolo 24">
            <a:extLst>
              <a:ext uri="{FF2B5EF4-FFF2-40B4-BE49-F238E27FC236}">
                <a16:creationId xmlns:a16="http://schemas.microsoft.com/office/drawing/2014/main" id="{00B2D40A-9B4C-4902-BBCF-18D19098D113}"/>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PESI DEL PROTOTIPO · DA VALIDARE</a:t>
            </a:r>
          </a:p>
        </p:txBody>
      </p:sp>
      <p:sp>
        <p:nvSpPr>
          <p:cNvPr id="2" name="Rettangolo 1">
            <a:extLst>
              <a:ext uri="{FF2B5EF4-FFF2-40B4-BE49-F238E27FC236}">
                <a16:creationId xmlns:a16="http://schemas.microsoft.com/office/drawing/2014/main" id="{499C48EC-4647-4957-98CC-E0DAC7ED2900}"/>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Come nasce il 92/100</a:t>
            </a:r>
          </a:p>
        </p:txBody>
      </p:sp>
      <p:sp>
        <p:nvSpPr>
          <p:cNvPr id="3" name="Rettangolo 2">
            <a:extLst>
              <a:ext uri="{FF2B5EF4-FFF2-40B4-BE49-F238E27FC236}">
                <a16:creationId xmlns:a16="http://schemas.microsoft.com/office/drawing/2014/main" id="{D2FA923A-F734-4970-B2B8-0E1D03F78D53}"/>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7E9D8261-D399-4E7A-B619-65D966E699F3}"/>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EE0D81C4-55E1-43DB-8BE3-EBD11CC4EBDB}"/>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24</a:t>
            </a:r>
          </a:p>
        </p:txBody>
      </p:sp>
      <p:sp>
        <p:nvSpPr>
          <p:cNvPr id="6" name="Rettangolo 5">
            <a:extLst>
              <a:ext uri="{FF2B5EF4-FFF2-40B4-BE49-F238E27FC236}">
                <a16:creationId xmlns:a16="http://schemas.microsoft.com/office/drawing/2014/main" id="{3D1148B3-7B55-472F-8EC3-7C5559733D82}"/>
              </a:ext>
            </a:extLst>
          </p:cNvPr>
          <p:cNvSpPr>
            <a:spLocks noGrp="1"/>
          </p:cNvSpPr>
          <p:nvPr/>
        </p:nvSpPr>
        <p:spPr>
          <a:xfrm>
            <a:off x="714375" y="1571625"/>
            <a:ext cx="45720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Idoneità secondo linee guida</a:t>
            </a:r>
          </a:p>
        </p:txBody>
      </p:sp>
      <p:sp>
        <p:nvSpPr>
          <p:cNvPr id="7" name="Rettangolo 6">
            <a:extLst>
              <a:ext uri="{FF2B5EF4-FFF2-40B4-BE49-F238E27FC236}">
                <a16:creationId xmlns:a16="http://schemas.microsoft.com/office/drawing/2014/main" id="{CA0D8912-BB52-493D-ADED-45A53E7F601C}"/>
              </a:ext>
            </a:extLst>
          </p:cNvPr>
          <p:cNvSpPr>
            <a:spLocks noGrp="1"/>
          </p:cNvSpPr>
          <p:nvPr/>
        </p:nvSpPr>
        <p:spPr>
          <a:xfrm>
            <a:off x="5524500" y="1571625"/>
            <a:ext cx="1714500" cy="400050"/>
          </a:xfrm>
          <a:prstGeom prst="rect">
            <a:avLst/>
          </a:prstGeom>
          <a:noFill/>
          <a:ln w="0">
            <a:noFill/>
          </a:ln>
        </p:spPr>
        <p:txBody>
          <a:bodyPr anchor="ctr">
            <a:normAutofit/>
          </a:bodyPr>
          <a:lstStyle/>
          <a:p>
            <a:pPr algn="ctr">
              <a:defRPr sz="1650" b="1">
                <a:solidFill>
                  <a:srgbClr val="00A7E1"/>
                </a:solidFill>
                <a:latin typeface="Bitstream Charter"/>
                <a:ea typeface="Bitstream Charter"/>
                <a:cs typeface="Bitstream Charter"/>
              </a:defRPr>
            </a:pPr>
            <a:r>
              <a:rPr sz="1650" b="1">
                <a:solidFill>
                  <a:srgbClr val="00A7E1"/>
                </a:solidFill>
                <a:latin typeface="Bitstream Charter"/>
                <a:ea typeface="Bitstream Charter"/>
                <a:cs typeface="Bitstream Charter"/>
              </a:rPr>
              <a:t>30 / 30</a:t>
            </a:r>
          </a:p>
        </p:txBody>
      </p:sp>
      <p:sp>
        <p:nvSpPr>
          <p:cNvPr id="8" name="Rettangolo 7">
            <a:extLst>
              <a:ext uri="{FF2B5EF4-FFF2-40B4-BE49-F238E27FC236}">
                <a16:creationId xmlns:a16="http://schemas.microsoft.com/office/drawing/2014/main" id="{8AD51427-488D-4F8C-BF0A-AF6B682E3C0C}"/>
              </a:ext>
            </a:extLst>
          </p:cNvPr>
          <p:cNvSpPr>
            <a:spLocks noGrp="1"/>
          </p:cNvSpPr>
          <p:nvPr/>
        </p:nvSpPr>
        <p:spPr>
          <a:xfrm>
            <a:off x="7524750" y="1571625"/>
            <a:ext cx="3429000" cy="400050"/>
          </a:xfrm>
          <a:prstGeom prst="rect">
            <a:avLst/>
          </a:prstGeom>
          <a:noFill/>
          <a:ln w="0">
            <a:noFill/>
          </a:ln>
        </p:spPr>
        <p:txBody>
          <a:bodyPr anchor="ctr">
            <a:normAutofit/>
          </a:bodyPr>
          <a:lstStyle/>
          <a:p>
            <a:pPr algn="l">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ASMBS–IFSO · EAES · SICOB</a:t>
            </a:r>
          </a:p>
        </p:txBody>
      </p:sp>
      <p:sp>
        <p:nvSpPr>
          <p:cNvPr id="9" name="Rettangolo 8">
            <a:extLst>
              <a:ext uri="{FF2B5EF4-FFF2-40B4-BE49-F238E27FC236}">
                <a16:creationId xmlns:a16="http://schemas.microsoft.com/office/drawing/2014/main" id="{4D90BBC8-49B0-4C1C-AA1B-CD6452FB1EEA}"/>
              </a:ext>
            </a:extLst>
          </p:cNvPr>
          <p:cNvSpPr>
            <a:spLocks noGrp="1"/>
          </p:cNvSpPr>
          <p:nvPr/>
        </p:nvSpPr>
        <p:spPr>
          <a:xfrm>
            <a:off x="714375" y="2219325"/>
            <a:ext cx="10287000" cy="9525"/>
          </a:xfrm>
          <a:prstGeom prst="rect">
            <a:avLst/>
          </a:prstGeom>
          <a:solidFill>
            <a:srgbClr val="D9E2EA"/>
          </a:solidFill>
          <a:ln w="9525">
            <a:solidFill>
              <a:srgbClr val="D9E2EA"/>
            </a:solidFill>
            <a:prstDash val="solid"/>
          </a:ln>
        </p:spPr>
        <p:txBody>
          <a:bodyPr/>
          <a:lstStyle/>
          <a:p>
            <a:endParaRPr lang="it-IT"/>
          </a:p>
        </p:txBody>
      </p:sp>
      <p:sp>
        <p:nvSpPr>
          <p:cNvPr id="10" name="Rettangolo 9">
            <a:extLst>
              <a:ext uri="{FF2B5EF4-FFF2-40B4-BE49-F238E27FC236}">
                <a16:creationId xmlns:a16="http://schemas.microsoft.com/office/drawing/2014/main" id="{63EA639C-FED9-4EDB-AF0E-75B491E0A4F8}"/>
              </a:ext>
            </a:extLst>
          </p:cNvPr>
          <p:cNvSpPr>
            <a:spLocks noGrp="1"/>
          </p:cNvSpPr>
          <p:nvPr/>
        </p:nvSpPr>
        <p:spPr>
          <a:xfrm>
            <a:off x="714375" y="2543175"/>
            <a:ext cx="45720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Coerenza clinica e anatomica</a:t>
            </a:r>
          </a:p>
        </p:txBody>
      </p:sp>
      <p:sp>
        <p:nvSpPr>
          <p:cNvPr id="11" name="Rettangolo 10">
            <a:extLst>
              <a:ext uri="{FF2B5EF4-FFF2-40B4-BE49-F238E27FC236}">
                <a16:creationId xmlns:a16="http://schemas.microsoft.com/office/drawing/2014/main" id="{9A69842A-F041-46A8-B214-057410EFB8FD}"/>
              </a:ext>
            </a:extLst>
          </p:cNvPr>
          <p:cNvSpPr>
            <a:spLocks noGrp="1"/>
          </p:cNvSpPr>
          <p:nvPr/>
        </p:nvSpPr>
        <p:spPr>
          <a:xfrm>
            <a:off x="5524500" y="2543175"/>
            <a:ext cx="1714500" cy="400050"/>
          </a:xfrm>
          <a:prstGeom prst="rect">
            <a:avLst/>
          </a:prstGeom>
          <a:noFill/>
          <a:ln w="0">
            <a:noFill/>
          </a:ln>
        </p:spPr>
        <p:txBody>
          <a:bodyPr anchor="ctr">
            <a:normAutofit/>
          </a:bodyPr>
          <a:lstStyle/>
          <a:p>
            <a:pPr algn="ctr">
              <a:defRPr sz="1650" b="1">
                <a:solidFill>
                  <a:srgbClr val="23A67A"/>
                </a:solidFill>
                <a:latin typeface="Bitstream Charter"/>
                <a:ea typeface="Bitstream Charter"/>
                <a:cs typeface="Bitstream Charter"/>
              </a:defRPr>
            </a:pPr>
            <a:r>
              <a:rPr sz="1650" b="1">
                <a:solidFill>
                  <a:srgbClr val="23A67A"/>
                </a:solidFill>
                <a:latin typeface="Bitstream Charter"/>
                <a:ea typeface="Bitstream Charter"/>
                <a:cs typeface="Bitstream Charter"/>
              </a:rPr>
              <a:t>28 / 30</a:t>
            </a:r>
          </a:p>
        </p:txBody>
      </p:sp>
      <p:sp>
        <p:nvSpPr>
          <p:cNvPr id="12" name="Rettangolo 11">
            <a:extLst>
              <a:ext uri="{FF2B5EF4-FFF2-40B4-BE49-F238E27FC236}">
                <a16:creationId xmlns:a16="http://schemas.microsoft.com/office/drawing/2014/main" id="{73D45493-2CCE-415C-A1D7-FF9214CBD678}"/>
              </a:ext>
            </a:extLst>
          </p:cNvPr>
          <p:cNvSpPr>
            <a:spLocks noGrp="1"/>
          </p:cNvSpPr>
          <p:nvPr/>
        </p:nvSpPr>
        <p:spPr>
          <a:xfrm>
            <a:off x="7524750" y="2543175"/>
            <a:ext cx="3429000" cy="400050"/>
          </a:xfrm>
          <a:prstGeom prst="rect">
            <a:avLst/>
          </a:prstGeom>
          <a:noFill/>
          <a:ln w="0">
            <a:noFill/>
          </a:ln>
        </p:spPr>
        <p:txBody>
          <a:bodyPr anchor="ctr">
            <a:normAutofit/>
          </a:bodyPr>
          <a:lstStyle/>
          <a:p>
            <a:pPr algn="l">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GERD, ernia, BMI, T2D</a:t>
            </a:r>
          </a:p>
        </p:txBody>
      </p:sp>
      <p:sp>
        <p:nvSpPr>
          <p:cNvPr id="13" name="Rettangolo 12">
            <a:extLst>
              <a:ext uri="{FF2B5EF4-FFF2-40B4-BE49-F238E27FC236}">
                <a16:creationId xmlns:a16="http://schemas.microsoft.com/office/drawing/2014/main" id="{8CADBEF0-D13B-4D58-B262-F8CAB8B1F15A}"/>
              </a:ext>
            </a:extLst>
          </p:cNvPr>
          <p:cNvSpPr>
            <a:spLocks noGrp="1"/>
          </p:cNvSpPr>
          <p:nvPr/>
        </p:nvSpPr>
        <p:spPr>
          <a:xfrm>
            <a:off x="714375" y="3190875"/>
            <a:ext cx="10287000" cy="9525"/>
          </a:xfrm>
          <a:prstGeom prst="rect">
            <a:avLst/>
          </a:prstGeom>
          <a:solidFill>
            <a:srgbClr val="D9E2EA"/>
          </a:solidFill>
          <a:ln w="9525">
            <a:solidFill>
              <a:srgbClr val="D9E2EA"/>
            </a:solidFill>
            <a:prstDash val="solid"/>
          </a:ln>
        </p:spPr>
        <p:txBody>
          <a:bodyPr/>
          <a:lstStyle/>
          <a:p>
            <a:endParaRPr lang="it-IT"/>
          </a:p>
        </p:txBody>
      </p:sp>
      <p:sp>
        <p:nvSpPr>
          <p:cNvPr id="14" name="Rettangolo 13">
            <a:extLst>
              <a:ext uri="{FF2B5EF4-FFF2-40B4-BE49-F238E27FC236}">
                <a16:creationId xmlns:a16="http://schemas.microsoft.com/office/drawing/2014/main" id="{CD4CFAE3-A7D4-48A8-8F28-204C0436DED0}"/>
              </a:ext>
            </a:extLst>
          </p:cNvPr>
          <p:cNvSpPr>
            <a:spLocks noGrp="1"/>
          </p:cNvSpPr>
          <p:nvPr/>
        </p:nvSpPr>
        <p:spPr>
          <a:xfrm>
            <a:off x="714375" y="3514725"/>
            <a:ext cx="45720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Efficacia attesa</a:t>
            </a:r>
          </a:p>
        </p:txBody>
      </p:sp>
      <p:sp>
        <p:nvSpPr>
          <p:cNvPr id="15" name="Rettangolo 14">
            <a:extLst>
              <a:ext uri="{FF2B5EF4-FFF2-40B4-BE49-F238E27FC236}">
                <a16:creationId xmlns:a16="http://schemas.microsoft.com/office/drawing/2014/main" id="{C8A9DFB3-AF0F-4F6B-817A-E98126D2AD87}"/>
              </a:ext>
            </a:extLst>
          </p:cNvPr>
          <p:cNvSpPr>
            <a:spLocks noGrp="1"/>
          </p:cNvSpPr>
          <p:nvPr/>
        </p:nvSpPr>
        <p:spPr>
          <a:xfrm>
            <a:off x="5524500" y="3514725"/>
            <a:ext cx="1714500" cy="400050"/>
          </a:xfrm>
          <a:prstGeom prst="rect">
            <a:avLst/>
          </a:prstGeom>
          <a:noFill/>
          <a:ln w="0">
            <a:noFill/>
          </a:ln>
        </p:spPr>
        <p:txBody>
          <a:bodyPr anchor="ctr">
            <a:normAutofit/>
          </a:bodyPr>
          <a:lstStyle/>
          <a:p>
            <a:pPr algn="ctr">
              <a:defRPr sz="1650" b="1">
                <a:solidFill>
                  <a:srgbClr val="23A67A"/>
                </a:solidFill>
                <a:latin typeface="Bitstream Charter"/>
                <a:ea typeface="Bitstream Charter"/>
                <a:cs typeface="Bitstream Charter"/>
              </a:defRPr>
            </a:pPr>
            <a:r>
              <a:rPr sz="1650" b="1">
                <a:solidFill>
                  <a:srgbClr val="23A67A"/>
                </a:solidFill>
                <a:latin typeface="Bitstream Charter"/>
                <a:ea typeface="Bitstream Charter"/>
                <a:cs typeface="Bitstream Charter"/>
              </a:rPr>
              <a:t>18 / 20</a:t>
            </a:r>
          </a:p>
        </p:txBody>
      </p:sp>
      <p:sp>
        <p:nvSpPr>
          <p:cNvPr id="16" name="Rettangolo 15">
            <a:extLst>
              <a:ext uri="{FF2B5EF4-FFF2-40B4-BE49-F238E27FC236}">
                <a16:creationId xmlns:a16="http://schemas.microsoft.com/office/drawing/2014/main" id="{2221F9E5-8092-4718-82BE-60626779C10E}"/>
              </a:ext>
            </a:extLst>
          </p:cNvPr>
          <p:cNvSpPr>
            <a:spLocks noGrp="1"/>
          </p:cNvSpPr>
          <p:nvPr/>
        </p:nvSpPr>
        <p:spPr>
          <a:xfrm>
            <a:off x="7524750" y="3514725"/>
            <a:ext cx="3429000" cy="400050"/>
          </a:xfrm>
          <a:prstGeom prst="rect">
            <a:avLst/>
          </a:prstGeom>
          <a:noFill/>
          <a:ln w="0">
            <a:noFill/>
          </a:ln>
        </p:spPr>
        <p:txBody>
          <a:bodyPr anchor="ctr">
            <a:normAutofit/>
          </a:bodyPr>
          <a:lstStyle/>
          <a:p>
            <a:pPr algn="l">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studi comparativi e modelli</a:t>
            </a:r>
          </a:p>
        </p:txBody>
      </p:sp>
      <p:sp>
        <p:nvSpPr>
          <p:cNvPr id="17" name="Rettangolo 16">
            <a:extLst>
              <a:ext uri="{FF2B5EF4-FFF2-40B4-BE49-F238E27FC236}">
                <a16:creationId xmlns:a16="http://schemas.microsoft.com/office/drawing/2014/main" id="{8D7DD768-F89A-4E91-9816-5DF40A33BF21}"/>
              </a:ext>
            </a:extLst>
          </p:cNvPr>
          <p:cNvSpPr>
            <a:spLocks noGrp="1"/>
          </p:cNvSpPr>
          <p:nvPr/>
        </p:nvSpPr>
        <p:spPr>
          <a:xfrm>
            <a:off x="714375" y="4162425"/>
            <a:ext cx="10287000" cy="9525"/>
          </a:xfrm>
          <a:prstGeom prst="rect">
            <a:avLst/>
          </a:prstGeom>
          <a:solidFill>
            <a:srgbClr val="D9E2EA"/>
          </a:solidFill>
          <a:ln w="9525">
            <a:solidFill>
              <a:srgbClr val="D9E2EA"/>
            </a:solidFill>
            <a:prstDash val="solid"/>
          </a:ln>
        </p:spPr>
        <p:txBody>
          <a:bodyPr/>
          <a:lstStyle/>
          <a:p>
            <a:endParaRPr lang="it-IT"/>
          </a:p>
        </p:txBody>
      </p:sp>
      <p:sp>
        <p:nvSpPr>
          <p:cNvPr id="18" name="Rettangolo 17">
            <a:extLst>
              <a:ext uri="{FF2B5EF4-FFF2-40B4-BE49-F238E27FC236}">
                <a16:creationId xmlns:a16="http://schemas.microsoft.com/office/drawing/2014/main" id="{10F6DACF-1BD3-400A-BB16-9DBDEDDCA889}"/>
              </a:ext>
            </a:extLst>
          </p:cNvPr>
          <p:cNvSpPr>
            <a:spLocks noGrp="1"/>
          </p:cNvSpPr>
          <p:nvPr/>
        </p:nvSpPr>
        <p:spPr>
          <a:xfrm>
            <a:off x="714375" y="4486275"/>
            <a:ext cx="4572000" cy="400050"/>
          </a:xfrm>
          <a:prstGeom prst="rect">
            <a:avLst/>
          </a:prstGeom>
          <a:noFill/>
          <a:ln w="0">
            <a:noFill/>
          </a:ln>
        </p:spPr>
        <p:txBody>
          <a:bodyPr anchor="ctr">
            <a:normAutofit/>
          </a:bodyPr>
          <a:lstStyle/>
          <a:p>
            <a:pPr algn="l">
              <a:defRPr sz="1500" b="1">
                <a:solidFill>
                  <a:srgbClr val="132337"/>
                </a:solidFill>
                <a:latin typeface="Bitstream Charter"/>
                <a:ea typeface="Bitstream Charter"/>
                <a:cs typeface="Bitstream Charter"/>
              </a:defRPr>
            </a:pPr>
            <a:r>
              <a:rPr sz="1500" b="1">
                <a:solidFill>
                  <a:srgbClr val="132337"/>
                </a:solidFill>
                <a:latin typeface="Bitstream Charter"/>
                <a:ea typeface="Bitstream Charter"/>
                <a:cs typeface="Bitstream Charter"/>
              </a:rPr>
              <a:t>Preferenze e sostenibilità</a:t>
            </a:r>
          </a:p>
        </p:txBody>
      </p:sp>
      <p:sp>
        <p:nvSpPr>
          <p:cNvPr id="19" name="Rettangolo 18">
            <a:extLst>
              <a:ext uri="{FF2B5EF4-FFF2-40B4-BE49-F238E27FC236}">
                <a16:creationId xmlns:a16="http://schemas.microsoft.com/office/drawing/2014/main" id="{52D3D602-9999-460D-AC9C-6804C741FDA7}"/>
              </a:ext>
            </a:extLst>
          </p:cNvPr>
          <p:cNvSpPr>
            <a:spLocks noGrp="1"/>
          </p:cNvSpPr>
          <p:nvPr/>
        </p:nvSpPr>
        <p:spPr>
          <a:xfrm>
            <a:off x="5524500" y="4486275"/>
            <a:ext cx="1714500" cy="400050"/>
          </a:xfrm>
          <a:prstGeom prst="rect">
            <a:avLst/>
          </a:prstGeom>
          <a:noFill/>
          <a:ln w="0">
            <a:noFill/>
          </a:ln>
        </p:spPr>
        <p:txBody>
          <a:bodyPr anchor="ctr">
            <a:normAutofit/>
          </a:bodyPr>
          <a:lstStyle/>
          <a:p>
            <a:pPr algn="ctr">
              <a:defRPr sz="1650" b="1">
                <a:solidFill>
                  <a:srgbClr val="23A67A"/>
                </a:solidFill>
                <a:latin typeface="Bitstream Charter"/>
                <a:ea typeface="Bitstream Charter"/>
                <a:cs typeface="Bitstream Charter"/>
              </a:defRPr>
            </a:pPr>
            <a:r>
              <a:rPr sz="1650" b="1">
                <a:solidFill>
                  <a:srgbClr val="23A67A"/>
                </a:solidFill>
                <a:latin typeface="Bitstream Charter"/>
                <a:ea typeface="Bitstream Charter"/>
                <a:cs typeface="Bitstream Charter"/>
              </a:rPr>
              <a:t>16 / 20</a:t>
            </a:r>
          </a:p>
        </p:txBody>
      </p:sp>
      <p:sp>
        <p:nvSpPr>
          <p:cNvPr id="20" name="Rettangolo 19">
            <a:extLst>
              <a:ext uri="{FF2B5EF4-FFF2-40B4-BE49-F238E27FC236}">
                <a16:creationId xmlns:a16="http://schemas.microsoft.com/office/drawing/2014/main" id="{8BE33A86-A29A-46BD-BA06-28EC63771B10}"/>
              </a:ext>
            </a:extLst>
          </p:cNvPr>
          <p:cNvSpPr>
            <a:spLocks noGrp="1"/>
          </p:cNvSpPr>
          <p:nvPr/>
        </p:nvSpPr>
        <p:spPr>
          <a:xfrm>
            <a:off x="7524750" y="4486275"/>
            <a:ext cx="3429000" cy="400050"/>
          </a:xfrm>
          <a:prstGeom prst="rect">
            <a:avLst/>
          </a:prstGeom>
          <a:noFill/>
          <a:ln w="0">
            <a:noFill/>
          </a:ln>
        </p:spPr>
        <p:txBody>
          <a:bodyPr anchor="ctr">
            <a:normAutofit/>
          </a:bodyPr>
          <a:lstStyle/>
          <a:p>
            <a:pPr algn="l">
              <a:defRPr sz="1275" b="0">
                <a:solidFill>
                  <a:srgbClr val="657386"/>
                </a:solidFill>
                <a:latin typeface="Bitstream Charter"/>
                <a:ea typeface="Bitstream Charter"/>
                <a:cs typeface="Bitstream Charter"/>
              </a:defRPr>
            </a:pPr>
            <a:r>
              <a:rPr sz="1275" b="0">
                <a:solidFill>
                  <a:srgbClr val="657386"/>
                </a:solidFill>
                <a:latin typeface="Bitstream Charter"/>
                <a:ea typeface="Bitstream Charter"/>
                <a:cs typeface="Bitstream Charter"/>
              </a:rPr>
              <a:t>obiettivi, follow-up, nutrizione</a:t>
            </a:r>
          </a:p>
        </p:txBody>
      </p:sp>
      <p:sp>
        <p:nvSpPr>
          <p:cNvPr id="21" name="Rettangolo 20">
            <a:extLst>
              <a:ext uri="{FF2B5EF4-FFF2-40B4-BE49-F238E27FC236}">
                <a16:creationId xmlns:a16="http://schemas.microsoft.com/office/drawing/2014/main" id="{46092881-1361-4AD2-8F07-27D398DE1718}"/>
              </a:ext>
            </a:extLst>
          </p:cNvPr>
          <p:cNvSpPr>
            <a:spLocks noGrp="1"/>
          </p:cNvSpPr>
          <p:nvPr/>
        </p:nvSpPr>
        <p:spPr>
          <a:xfrm>
            <a:off x="714375" y="5133975"/>
            <a:ext cx="10287000" cy="9525"/>
          </a:xfrm>
          <a:prstGeom prst="rect">
            <a:avLst/>
          </a:prstGeom>
          <a:solidFill>
            <a:srgbClr val="D9E2EA"/>
          </a:solidFill>
          <a:ln w="9525">
            <a:solidFill>
              <a:srgbClr val="D9E2EA"/>
            </a:solidFill>
            <a:prstDash val="solid"/>
          </a:ln>
        </p:spPr>
        <p:txBody>
          <a:bodyPr/>
          <a:lstStyle/>
          <a:p>
            <a:endParaRPr lang="it-IT"/>
          </a:p>
        </p:txBody>
      </p:sp>
      <p:sp>
        <p:nvSpPr>
          <p:cNvPr id="22" name="Rettangolo con angoli arrotondati 21">
            <a:extLst>
              <a:ext uri="{FF2B5EF4-FFF2-40B4-BE49-F238E27FC236}">
                <a16:creationId xmlns:a16="http://schemas.microsoft.com/office/drawing/2014/main" id="{0F875D28-A8DF-4A12-B628-20278FE74515}"/>
              </a:ext>
            </a:extLst>
          </p:cNvPr>
          <p:cNvSpPr>
            <a:spLocks noGrp="1"/>
          </p:cNvSpPr>
          <p:nvPr/>
        </p:nvSpPr>
        <p:spPr>
          <a:xfrm>
            <a:off x="7620000" y="5381625"/>
            <a:ext cx="3333750" cy="552450"/>
          </a:xfrm>
          <a:prstGeom prst="roundRect">
            <a:avLst>
              <a:gd name="adj" fmla="val 13793"/>
            </a:avLst>
          </a:prstGeom>
          <a:solidFill>
            <a:srgbClr val="071525"/>
          </a:solidFill>
          <a:ln w="9525">
            <a:solidFill>
              <a:srgbClr val="071525"/>
            </a:solidFill>
            <a:prstDash val="solid"/>
          </a:ln>
        </p:spPr>
        <p:txBody>
          <a:bodyPr/>
          <a:lstStyle/>
          <a:p>
            <a:endParaRPr lang="it-IT"/>
          </a:p>
        </p:txBody>
      </p:sp>
      <p:sp>
        <p:nvSpPr>
          <p:cNvPr id="23" name="Rettangolo 22">
            <a:extLst>
              <a:ext uri="{FF2B5EF4-FFF2-40B4-BE49-F238E27FC236}">
                <a16:creationId xmlns:a16="http://schemas.microsoft.com/office/drawing/2014/main" id="{FD9CC1F9-5D08-4A3D-A578-AF15ABB07F50}"/>
              </a:ext>
            </a:extLst>
          </p:cNvPr>
          <p:cNvSpPr>
            <a:spLocks noGrp="1"/>
          </p:cNvSpPr>
          <p:nvPr/>
        </p:nvSpPr>
        <p:spPr>
          <a:xfrm>
            <a:off x="7858125" y="5476875"/>
            <a:ext cx="2857500" cy="361950"/>
          </a:xfrm>
          <a:prstGeom prst="rect">
            <a:avLst/>
          </a:prstGeom>
          <a:noFill/>
          <a:ln w="0">
            <a:noFill/>
          </a:ln>
        </p:spPr>
        <p:txBody>
          <a:bodyPr anchor="ctr">
            <a:normAutofit/>
          </a:bodyPr>
          <a:lstStyle/>
          <a:p>
            <a:pPr algn="ctr">
              <a:defRPr sz="1725" b="1">
                <a:solidFill>
                  <a:srgbClr val="FFFFFF"/>
                </a:solidFill>
                <a:latin typeface="Bitstream Charter"/>
                <a:ea typeface="Bitstream Charter"/>
                <a:cs typeface="Bitstream Charter"/>
              </a:defRPr>
            </a:pPr>
            <a:r>
              <a:rPr sz="1725" b="1">
                <a:solidFill>
                  <a:srgbClr val="FFFFFF"/>
                </a:solidFill>
                <a:latin typeface="Bitstream Charter"/>
                <a:ea typeface="Bitstream Charter"/>
                <a:cs typeface="Bitstream Charter"/>
              </a:rPr>
              <a:t>TOTALE 92 / 100</a:t>
            </a:r>
          </a:p>
        </p:txBody>
      </p:sp>
      <p:sp>
        <p:nvSpPr>
          <p:cNvPr id="24" name="Rettangolo 23">
            <a:extLst>
              <a:ext uri="{FF2B5EF4-FFF2-40B4-BE49-F238E27FC236}">
                <a16:creationId xmlns:a16="http://schemas.microsoft.com/office/drawing/2014/main" id="{6A633C27-9611-49FE-8CEB-7C593608BF34}"/>
              </a:ext>
            </a:extLst>
          </p:cNvPr>
          <p:cNvSpPr>
            <a:spLocks noGrp="1"/>
          </p:cNvSpPr>
          <p:nvPr/>
        </p:nvSpPr>
        <p:spPr>
          <a:xfrm>
            <a:off x="2571750" y="6191250"/>
            <a:ext cx="8096250" cy="171450"/>
          </a:xfrm>
          <a:prstGeom prst="rect">
            <a:avLst/>
          </a:prstGeom>
          <a:noFill/>
          <a:ln w="0">
            <a:noFill/>
          </a:ln>
        </p:spPr>
        <p:txBody>
          <a:bodyPr anchor="ctr">
            <a:normAutofit fontScale="87500"/>
          </a:bodyPr>
          <a:lstStyle/>
          <a:p>
            <a:pPr algn="r">
              <a:defRPr sz="600" b="0">
                <a:solidFill>
                  <a:srgbClr val="657386"/>
                </a:solidFill>
                <a:latin typeface="Bitstream Charter"/>
                <a:ea typeface="Bitstream Charter"/>
                <a:cs typeface="Bitstream Charter"/>
              </a:defRPr>
            </a:pPr>
            <a:r>
              <a:rPr sz="600" b="0">
                <a:solidFill>
                  <a:srgbClr val="657386"/>
                </a:solidFill>
                <a:latin typeface="Bitstream Charter"/>
                <a:ea typeface="Bitstream Charter"/>
                <a:cs typeface="Bitstream Charter"/>
              </a:rPr>
              <a:t>Pesi illustrativi: richiedono Delphi, validazione e studio di impatto</a:t>
            </a:r>
          </a:p>
        </p:txBody>
      </p:sp>
    </p:spTree>
    <p:extLst>
      <p:ext uri="{BB962C8B-B14F-4D97-AF65-F5344CB8AC3E}">
        <p14:creationId xmlns:p14="http://schemas.microsoft.com/office/powerpoint/2010/main" val="1580326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ttangolo 21">
            <a:extLst>
              <a:ext uri="{FF2B5EF4-FFF2-40B4-BE49-F238E27FC236}">
                <a16:creationId xmlns:a16="http://schemas.microsoft.com/office/drawing/2014/main" id="{9791A82F-A90C-46D8-B4F8-0B6F47786C73}"/>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VALIDAZIONE</a:t>
            </a:r>
          </a:p>
        </p:txBody>
      </p:sp>
      <p:sp>
        <p:nvSpPr>
          <p:cNvPr id="2" name="Rettangolo 1">
            <a:extLst>
              <a:ext uri="{FF2B5EF4-FFF2-40B4-BE49-F238E27FC236}">
                <a16:creationId xmlns:a16="http://schemas.microsoft.com/office/drawing/2014/main" id="{5ED1EAA0-8082-45DB-A454-49F2FD31B54A}"/>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Come dimostrare che OBESITY MAP funziona</a:t>
            </a:r>
          </a:p>
        </p:txBody>
      </p:sp>
      <p:sp>
        <p:nvSpPr>
          <p:cNvPr id="3" name="Rettangolo 2">
            <a:extLst>
              <a:ext uri="{FF2B5EF4-FFF2-40B4-BE49-F238E27FC236}">
                <a16:creationId xmlns:a16="http://schemas.microsoft.com/office/drawing/2014/main" id="{B1991925-6411-4ABF-ABE2-171AC9ABB3C2}"/>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6021A7D5-E514-43BE-BFEE-0B713A7DC60A}"/>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20E0B1BD-CCA1-4B50-A6F7-7ED737E339C5}"/>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25</a:t>
            </a:r>
          </a:p>
        </p:txBody>
      </p:sp>
      <p:sp>
        <p:nvSpPr>
          <p:cNvPr id="6" name="Rettangolo 5">
            <a:extLst>
              <a:ext uri="{FF2B5EF4-FFF2-40B4-BE49-F238E27FC236}">
                <a16:creationId xmlns:a16="http://schemas.microsoft.com/office/drawing/2014/main" id="{0906BBAC-B225-4370-9EED-D8196DF47586}"/>
              </a:ext>
            </a:extLst>
          </p:cNvPr>
          <p:cNvSpPr>
            <a:spLocks noGrp="1"/>
          </p:cNvSpPr>
          <p:nvPr/>
        </p:nvSpPr>
        <p:spPr>
          <a:xfrm>
            <a:off x="714375" y="1571625"/>
            <a:ext cx="476250" cy="476250"/>
          </a:xfrm>
          <a:prstGeom prst="rect">
            <a:avLst/>
          </a:prstGeom>
          <a:noFill/>
          <a:ln w="0">
            <a:noFill/>
          </a:ln>
        </p:spPr>
        <p:txBody>
          <a:bodyPr anchor="ctr">
            <a:normAutofit/>
          </a:bodyPr>
          <a:lstStyle/>
          <a:p>
            <a:pPr algn="ctr">
              <a:defRPr sz="1950" b="1">
                <a:solidFill>
                  <a:srgbClr val="00A7E1"/>
                </a:solidFill>
                <a:latin typeface="Bitstream Charter"/>
                <a:ea typeface="Bitstream Charter"/>
                <a:cs typeface="Bitstream Charter"/>
              </a:defRPr>
            </a:pPr>
            <a:r>
              <a:rPr sz="1950" b="1">
                <a:solidFill>
                  <a:srgbClr val="00A7E1"/>
                </a:solidFill>
                <a:latin typeface="Bitstream Charter"/>
                <a:ea typeface="Bitstream Charter"/>
                <a:cs typeface="Bitstream Charter"/>
              </a:rPr>
              <a:t>1</a:t>
            </a:r>
          </a:p>
        </p:txBody>
      </p:sp>
      <p:sp>
        <p:nvSpPr>
          <p:cNvPr id="7" name="Rettangolo 6">
            <a:extLst>
              <a:ext uri="{FF2B5EF4-FFF2-40B4-BE49-F238E27FC236}">
                <a16:creationId xmlns:a16="http://schemas.microsoft.com/office/drawing/2014/main" id="{05474802-F3BC-40A2-B944-1F7E1A707F47}"/>
              </a:ext>
            </a:extLst>
          </p:cNvPr>
          <p:cNvSpPr>
            <a:spLocks noGrp="1"/>
          </p:cNvSpPr>
          <p:nvPr/>
        </p:nvSpPr>
        <p:spPr>
          <a:xfrm>
            <a:off x="1476375" y="1571625"/>
            <a:ext cx="2857500" cy="47625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Contenuto</a:t>
            </a:r>
          </a:p>
        </p:txBody>
      </p:sp>
      <p:sp>
        <p:nvSpPr>
          <p:cNvPr id="8" name="Rettangolo 7">
            <a:extLst>
              <a:ext uri="{FF2B5EF4-FFF2-40B4-BE49-F238E27FC236}">
                <a16:creationId xmlns:a16="http://schemas.microsoft.com/office/drawing/2014/main" id="{A30B3623-BBB0-4701-A3D1-F33B9275B64C}"/>
              </a:ext>
            </a:extLst>
          </p:cNvPr>
          <p:cNvSpPr>
            <a:spLocks noGrp="1"/>
          </p:cNvSpPr>
          <p:nvPr/>
        </p:nvSpPr>
        <p:spPr>
          <a:xfrm>
            <a:off x="4762500" y="1571625"/>
            <a:ext cx="6191250" cy="47625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Esperti, casi limite, audit</a:t>
            </a:r>
          </a:p>
        </p:txBody>
      </p:sp>
      <p:sp>
        <p:nvSpPr>
          <p:cNvPr id="9" name="Rettangolo 8">
            <a:extLst>
              <a:ext uri="{FF2B5EF4-FFF2-40B4-BE49-F238E27FC236}">
                <a16:creationId xmlns:a16="http://schemas.microsoft.com/office/drawing/2014/main" id="{A150DB93-94C3-41F2-AE32-E88BC1F864BF}"/>
              </a:ext>
            </a:extLst>
          </p:cNvPr>
          <p:cNvSpPr>
            <a:spLocks noGrp="1"/>
          </p:cNvSpPr>
          <p:nvPr/>
        </p:nvSpPr>
        <p:spPr>
          <a:xfrm>
            <a:off x="714375" y="2257425"/>
            <a:ext cx="10287000" cy="9525"/>
          </a:xfrm>
          <a:prstGeom prst="rect">
            <a:avLst/>
          </a:prstGeom>
          <a:solidFill>
            <a:srgbClr val="D9E2EA"/>
          </a:solidFill>
          <a:ln w="9525">
            <a:solidFill>
              <a:srgbClr val="D9E2EA"/>
            </a:solidFill>
            <a:prstDash val="solid"/>
          </a:ln>
        </p:spPr>
        <p:txBody>
          <a:bodyPr/>
          <a:lstStyle/>
          <a:p>
            <a:endParaRPr lang="it-IT"/>
          </a:p>
        </p:txBody>
      </p:sp>
      <p:sp>
        <p:nvSpPr>
          <p:cNvPr id="10" name="Rettangolo 9">
            <a:extLst>
              <a:ext uri="{FF2B5EF4-FFF2-40B4-BE49-F238E27FC236}">
                <a16:creationId xmlns:a16="http://schemas.microsoft.com/office/drawing/2014/main" id="{490AA2BA-0395-4B58-AA38-0731286A3810}"/>
              </a:ext>
            </a:extLst>
          </p:cNvPr>
          <p:cNvSpPr>
            <a:spLocks noGrp="1"/>
          </p:cNvSpPr>
          <p:nvPr/>
        </p:nvSpPr>
        <p:spPr>
          <a:xfrm>
            <a:off x="714375" y="2600325"/>
            <a:ext cx="476250" cy="476250"/>
          </a:xfrm>
          <a:prstGeom prst="rect">
            <a:avLst/>
          </a:prstGeom>
          <a:noFill/>
          <a:ln w="0">
            <a:noFill/>
          </a:ln>
        </p:spPr>
        <p:txBody>
          <a:bodyPr anchor="ctr">
            <a:normAutofit/>
          </a:bodyPr>
          <a:lstStyle/>
          <a:p>
            <a:pPr algn="ctr">
              <a:defRPr sz="1950" b="1">
                <a:solidFill>
                  <a:srgbClr val="00A7E1"/>
                </a:solidFill>
                <a:latin typeface="Bitstream Charter"/>
                <a:ea typeface="Bitstream Charter"/>
                <a:cs typeface="Bitstream Charter"/>
              </a:defRPr>
            </a:pPr>
            <a:r>
              <a:rPr sz="1950" b="1">
                <a:solidFill>
                  <a:srgbClr val="00A7E1"/>
                </a:solidFill>
                <a:latin typeface="Bitstream Charter"/>
                <a:ea typeface="Bitstream Charter"/>
                <a:cs typeface="Bitstream Charter"/>
              </a:rPr>
              <a:t>2</a:t>
            </a:r>
          </a:p>
        </p:txBody>
      </p:sp>
      <p:sp>
        <p:nvSpPr>
          <p:cNvPr id="11" name="Rettangolo 10">
            <a:extLst>
              <a:ext uri="{FF2B5EF4-FFF2-40B4-BE49-F238E27FC236}">
                <a16:creationId xmlns:a16="http://schemas.microsoft.com/office/drawing/2014/main" id="{CE05CAB3-9D6C-4091-ABDB-7DBC7DA2D377}"/>
              </a:ext>
            </a:extLst>
          </p:cNvPr>
          <p:cNvSpPr>
            <a:spLocks noGrp="1"/>
          </p:cNvSpPr>
          <p:nvPr/>
        </p:nvSpPr>
        <p:spPr>
          <a:xfrm>
            <a:off x="1476375" y="2600325"/>
            <a:ext cx="2857500" cy="47625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Fase silente</a:t>
            </a:r>
          </a:p>
        </p:txBody>
      </p:sp>
      <p:sp>
        <p:nvSpPr>
          <p:cNvPr id="12" name="Rettangolo 11">
            <a:extLst>
              <a:ext uri="{FF2B5EF4-FFF2-40B4-BE49-F238E27FC236}">
                <a16:creationId xmlns:a16="http://schemas.microsoft.com/office/drawing/2014/main" id="{85AA6687-C89A-4E32-AE57-3C0EA4F1AE74}"/>
              </a:ext>
            </a:extLst>
          </p:cNvPr>
          <p:cNvSpPr>
            <a:spLocks noGrp="1"/>
          </p:cNvSpPr>
          <p:nvPr/>
        </p:nvSpPr>
        <p:spPr>
          <a:xfrm>
            <a:off x="4762500" y="2600325"/>
            <a:ext cx="6191250" cy="47625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Calibrazione e sottogruppi</a:t>
            </a:r>
          </a:p>
        </p:txBody>
      </p:sp>
      <p:sp>
        <p:nvSpPr>
          <p:cNvPr id="13" name="Rettangolo 12">
            <a:extLst>
              <a:ext uri="{FF2B5EF4-FFF2-40B4-BE49-F238E27FC236}">
                <a16:creationId xmlns:a16="http://schemas.microsoft.com/office/drawing/2014/main" id="{605391F3-47B5-428B-AA3B-A3ABE49C157A}"/>
              </a:ext>
            </a:extLst>
          </p:cNvPr>
          <p:cNvSpPr>
            <a:spLocks noGrp="1"/>
          </p:cNvSpPr>
          <p:nvPr/>
        </p:nvSpPr>
        <p:spPr>
          <a:xfrm>
            <a:off x="714375" y="3286125"/>
            <a:ext cx="10287000" cy="9525"/>
          </a:xfrm>
          <a:prstGeom prst="rect">
            <a:avLst/>
          </a:prstGeom>
          <a:solidFill>
            <a:srgbClr val="D9E2EA"/>
          </a:solidFill>
          <a:ln w="9525">
            <a:solidFill>
              <a:srgbClr val="D9E2EA"/>
            </a:solidFill>
            <a:prstDash val="solid"/>
          </a:ln>
        </p:spPr>
        <p:txBody>
          <a:bodyPr/>
          <a:lstStyle/>
          <a:p>
            <a:endParaRPr lang="it-IT"/>
          </a:p>
        </p:txBody>
      </p:sp>
      <p:sp>
        <p:nvSpPr>
          <p:cNvPr id="14" name="Rettangolo 13">
            <a:extLst>
              <a:ext uri="{FF2B5EF4-FFF2-40B4-BE49-F238E27FC236}">
                <a16:creationId xmlns:a16="http://schemas.microsoft.com/office/drawing/2014/main" id="{4D8906BA-D199-41BD-B60D-A997B60E124F}"/>
              </a:ext>
            </a:extLst>
          </p:cNvPr>
          <p:cNvSpPr>
            <a:spLocks noGrp="1"/>
          </p:cNvSpPr>
          <p:nvPr/>
        </p:nvSpPr>
        <p:spPr>
          <a:xfrm>
            <a:off x="714375" y="3629025"/>
            <a:ext cx="476250" cy="476250"/>
          </a:xfrm>
          <a:prstGeom prst="rect">
            <a:avLst/>
          </a:prstGeom>
          <a:noFill/>
          <a:ln w="0">
            <a:noFill/>
          </a:ln>
        </p:spPr>
        <p:txBody>
          <a:bodyPr anchor="ctr">
            <a:normAutofit/>
          </a:bodyPr>
          <a:lstStyle/>
          <a:p>
            <a:pPr algn="ctr">
              <a:defRPr sz="1950" b="1">
                <a:solidFill>
                  <a:srgbClr val="00A7E1"/>
                </a:solidFill>
                <a:latin typeface="Bitstream Charter"/>
                <a:ea typeface="Bitstream Charter"/>
                <a:cs typeface="Bitstream Charter"/>
              </a:defRPr>
            </a:pPr>
            <a:r>
              <a:rPr sz="1950" b="1">
                <a:solidFill>
                  <a:srgbClr val="00A7E1"/>
                </a:solidFill>
                <a:latin typeface="Bitstream Charter"/>
                <a:ea typeface="Bitstream Charter"/>
                <a:cs typeface="Bitstream Charter"/>
              </a:rPr>
              <a:t>3</a:t>
            </a:r>
          </a:p>
        </p:txBody>
      </p:sp>
      <p:sp>
        <p:nvSpPr>
          <p:cNvPr id="15" name="Rettangolo 14">
            <a:extLst>
              <a:ext uri="{FF2B5EF4-FFF2-40B4-BE49-F238E27FC236}">
                <a16:creationId xmlns:a16="http://schemas.microsoft.com/office/drawing/2014/main" id="{DE24B51E-7E3E-4F39-9CA5-AA199D2E587A}"/>
              </a:ext>
            </a:extLst>
          </p:cNvPr>
          <p:cNvSpPr>
            <a:spLocks noGrp="1"/>
          </p:cNvSpPr>
          <p:nvPr/>
        </p:nvSpPr>
        <p:spPr>
          <a:xfrm>
            <a:off x="1476375" y="3629025"/>
            <a:ext cx="2857500" cy="47625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Decisione</a:t>
            </a:r>
          </a:p>
        </p:txBody>
      </p:sp>
      <p:sp>
        <p:nvSpPr>
          <p:cNvPr id="16" name="Rettangolo 15">
            <a:extLst>
              <a:ext uri="{FF2B5EF4-FFF2-40B4-BE49-F238E27FC236}">
                <a16:creationId xmlns:a16="http://schemas.microsoft.com/office/drawing/2014/main" id="{A3AFF88B-A938-4907-8633-CD5525D00D29}"/>
              </a:ext>
            </a:extLst>
          </p:cNvPr>
          <p:cNvSpPr>
            <a:spLocks noGrp="1"/>
          </p:cNvSpPr>
          <p:nvPr/>
        </p:nvSpPr>
        <p:spPr>
          <a:xfrm>
            <a:off x="4762500" y="3629025"/>
            <a:ext cx="6191250" cy="47625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Appropriatezza e conflitto</a:t>
            </a:r>
          </a:p>
        </p:txBody>
      </p:sp>
      <p:sp>
        <p:nvSpPr>
          <p:cNvPr id="17" name="Rettangolo 16">
            <a:extLst>
              <a:ext uri="{FF2B5EF4-FFF2-40B4-BE49-F238E27FC236}">
                <a16:creationId xmlns:a16="http://schemas.microsoft.com/office/drawing/2014/main" id="{C89064E1-6649-494C-9743-8B8B1C4E83FF}"/>
              </a:ext>
            </a:extLst>
          </p:cNvPr>
          <p:cNvSpPr>
            <a:spLocks noGrp="1"/>
          </p:cNvSpPr>
          <p:nvPr/>
        </p:nvSpPr>
        <p:spPr>
          <a:xfrm>
            <a:off x="714375" y="4314825"/>
            <a:ext cx="10287000" cy="9525"/>
          </a:xfrm>
          <a:prstGeom prst="rect">
            <a:avLst/>
          </a:prstGeom>
          <a:solidFill>
            <a:srgbClr val="D9E2EA"/>
          </a:solidFill>
          <a:ln w="9525">
            <a:solidFill>
              <a:srgbClr val="D9E2EA"/>
            </a:solidFill>
            <a:prstDash val="solid"/>
          </a:ln>
        </p:spPr>
        <p:txBody>
          <a:bodyPr/>
          <a:lstStyle/>
          <a:p>
            <a:endParaRPr lang="it-IT"/>
          </a:p>
        </p:txBody>
      </p:sp>
      <p:sp>
        <p:nvSpPr>
          <p:cNvPr id="18" name="Rettangolo 17">
            <a:extLst>
              <a:ext uri="{FF2B5EF4-FFF2-40B4-BE49-F238E27FC236}">
                <a16:creationId xmlns:a16="http://schemas.microsoft.com/office/drawing/2014/main" id="{562D50DA-61A4-444F-BF99-8531C27779FC}"/>
              </a:ext>
            </a:extLst>
          </p:cNvPr>
          <p:cNvSpPr>
            <a:spLocks noGrp="1"/>
          </p:cNvSpPr>
          <p:nvPr/>
        </p:nvSpPr>
        <p:spPr>
          <a:xfrm>
            <a:off x="714375" y="4657725"/>
            <a:ext cx="476250" cy="476250"/>
          </a:xfrm>
          <a:prstGeom prst="rect">
            <a:avLst/>
          </a:prstGeom>
          <a:noFill/>
          <a:ln w="0">
            <a:noFill/>
          </a:ln>
        </p:spPr>
        <p:txBody>
          <a:bodyPr anchor="ctr">
            <a:normAutofit/>
          </a:bodyPr>
          <a:lstStyle/>
          <a:p>
            <a:pPr algn="ctr">
              <a:defRPr sz="1950" b="1">
                <a:solidFill>
                  <a:srgbClr val="F45B61"/>
                </a:solidFill>
                <a:latin typeface="Bitstream Charter"/>
                <a:ea typeface="Bitstream Charter"/>
                <a:cs typeface="Bitstream Charter"/>
              </a:defRPr>
            </a:pPr>
            <a:r>
              <a:rPr sz="1950" b="1">
                <a:solidFill>
                  <a:srgbClr val="F45B61"/>
                </a:solidFill>
                <a:latin typeface="Bitstream Charter"/>
                <a:ea typeface="Bitstream Charter"/>
                <a:cs typeface="Bitstream Charter"/>
              </a:rPr>
              <a:t>4</a:t>
            </a:r>
          </a:p>
        </p:txBody>
      </p:sp>
      <p:sp>
        <p:nvSpPr>
          <p:cNvPr id="19" name="Rettangolo 18">
            <a:extLst>
              <a:ext uri="{FF2B5EF4-FFF2-40B4-BE49-F238E27FC236}">
                <a16:creationId xmlns:a16="http://schemas.microsoft.com/office/drawing/2014/main" id="{BC0EC365-AF4F-4378-BB14-BB499296F745}"/>
              </a:ext>
            </a:extLst>
          </p:cNvPr>
          <p:cNvSpPr>
            <a:spLocks noGrp="1"/>
          </p:cNvSpPr>
          <p:nvPr/>
        </p:nvSpPr>
        <p:spPr>
          <a:xfrm>
            <a:off x="1476375" y="4657725"/>
            <a:ext cx="2857500" cy="476250"/>
          </a:xfrm>
          <a:prstGeom prst="rect">
            <a:avLst/>
          </a:prstGeom>
          <a:noFill/>
          <a:ln w="0">
            <a:noFill/>
          </a:ln>
        </p:spPr>
        <p:txBody>
          <a:bodyPr anchor="ctr">
            <a:normAutofit/>
          </a:bodyPr>
          <a:lstStyle/>
          <a:p>
            <a:pPr algn="l">
              <a:defRPr sz="1650" b="1">
                <a:solidFill>
                  <a:srgbClr val="132337"/>
                </a:solidFill>
                <a:latin typeface="Bitstream Charter"/>
                <a:ea typeface="Bitstream Charter"/>
                <a:cs typeface="Bitstream Charter"/>
              </a:defRPr>
            </a:pPr>
            <a:r>
              <a:rPr sz="1650" b="1">
                <a:solidFill>
                  <a:srgbClr val="132337"/>
                </a:solidFill>
                <a:latin typeface="Bitstream Charter"/>
                <a:ea typeface="Bitstream Charter"/>
                <a:cs typeface="Bitstream Charter"/>
              </a:rPr>
              <a:t>Outcome</a:t>
            </a:r>
          </a:p>
        </p:txBody>
      </p:sp>
      <p:sp>
        <p:nvSpPr>
          <p:cNvPr id="20" name="Rettangolo 19">
            <a:extLst>
              <a:ext uri="{FF2B5EF4-FFF2-40B4-BE49-F238E27FC236}">
                <a16:creationId xmlns:a16="http://schemas.microsoft.com/office/drawing/2014/main" id="{0317712A-422B-4872-AEE4-D49B7FBA2372}"/>
              </a:ext>
            </a:extLst>
          </p:cNvPr>
          <p:cNvSpPr>
            <a:spLocks noGrp="1"/>
          </p:cNvSpPr>
          <p:nvPr/>
        </p:nvSpPr>
        <p:spPr>
          <a:xfrm>
            <a:off x="4762500" y="4657725"/>
            <a:ext cx="6191250" cy="476250"/>
          </a:xfrm>
          <a:prstGeom prst="rect">
            <a:avLst/>
          </a:prstGeom>
          <a:noFill/>
          <a:ln w="0">
            <a:noFill/>
          </a:ln>
        </p:spPr>
        <p:txBody>
          <a:bodyPr anchor="ctr">
            <a:normAutofit/>
          </a:bodyPr>
          <a:lstStyle/>
          <a:p>
            <a:pPr algn="l">
              <a:defRPr sz="1500" b="0">
                <a:solidFill>
                  <a:srgbClr val="657386"/>
                </a:solidFill>
                <a:latin typeface="Bitstream Charter"/>
                <a:ea typeface="Bitstream Charter"/>
                <a:cs typeface="Bitstream Charter"/>
              </a:defRPr>
            </a:pPr>
            <a:r>
              <a:rPr sz="1500" b="0">
                <a:solidFill>
                  <a:srgbClr val="657386"/>
                </a:solidFill>
                <a:latin typeface="Bitstream Charter"/>
                <a:ea typeface="Bitstream Charter"/>
                <a:cs typeface="Bitstream Charter"/>
              </a:rPr>
              <a:t>Studio pragmatico o cluster</a:t>
            </a:r>
          </a:p>
        </p:txBody>
      </p:sp>
      <p:sp>
        <p:nvSpPr>
          <p:cNvPr id="21" name="Rettangolo 20">
            <a:extLst>
              <a:ext uri="{FF2B5EF4-FFF2-40B4-BE49-F238E27FC236}">
                <a16:creationId xmlns:a16="http://schemas.microsoft.com/office/drawing/2014/main" id="{4B836172-9703-4731-924A-08CB1858ED7F}"/>
              </a:ext>
            </a:extLst>
          </p:cNvPr>
          <p:cNvSpPr>
            <a:spLocks noGrp="1"/>
          </p:cNvSpPr>
          <p:nvPr/>
        </p:nvSpPr>
        <p:spPr>
          <a:xfrm>
            <a:off x="714375" y="5343525"/>
            <a:ext cx="10287000" cy="9525"/>
          </a:xfrm>
          <a:prstGeom prst="rect">
            <a:avLst/>
          </a:prstGeom>
          <a:solidFill>
            <a:srgbClr val="D9E2EA"/>
          </a:solidFill>
          <a:ln w="9525">
            <a:solidFill>
              <a:srgbClr val="D9E2EA"/>
            </a:solidFill>
            <a:prstDash val="solid"/>
          </a:ln>
        </p:spPr>
        <p:txBody>
          <a:bodyPr/>
          <a:lstStyle/>
          <a:p>
            <a:endParaRPr lang="it-IT"/>
          </a:p>
        </p:txBody>
      </p:sp>
    </p:spTree>
    <p:extLst>
      <p:ext uri="{BB962C8B-B14F-4D97-AF65-F5344CB8AC3E}">
        <p14:creationId xmlns:p14="http://schemas.microsoft.com/office/powerpoint/2010/main" val="1614139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ttangolo 14">
            <a:extLst>
              <a:ext uri="{FF2B5EF4-FFF2-40B4-BE49-F238E27FC236}">
                <a16:creationId xmlns:a16="http://schemas.microsoft.com/office/drawing/2014/main" id="{99BC5C6D-E1BF-44EE-93E5-A6A33E32CFBA}"/>
              </a:ext>
            </a:extLst>
          </p:cNvPr>
          <p:cNvSpPr>
            <a:spLocks noGrp="1"/>
          </p:cNvSpPr>
          <p:nvPr/>
        </p:nvSpPr>
        <p:spPr>
          <a:xfrm>
            <a:off x="609600" y="209550"/>
            <a:ext cx="6191250" cy="209550"/>
          </a:xfrm>
          <a:prstGeom prst="rect">
            <a:avLst/>
          </a:prstGeom>
          <a:noFill/>
          <a:ln w="0">
            <a:noFill/>
          </a:ln>
        </p:spPr>
        <p:txBody>
          <a:bodyPr anchor="ctr">
            <a:normAutofit fontScale="93939"/>
          </a:bodyPr>
          <a:lstStyle/>
          <a:p>
            <a:pPr algn="l">
              <a:defRPr sz="825" b="1">
                <a:solidFill>
                  <a:srgbClr val="00A7E1"/>
                </a:solidFill>
                <a:latin typeface="Bitstream Charter"/>
                <a:ea typeface="Bitstream Charter"/>
                <a:cs typeface="Bitstream Charter"/>
              </a:defRPr>
            </a:pPr>
            <a:r>
              <a:rPr sz="825" b="1">
                <a:solidFill>
                  <a:srgbClr val="00A7E1"/>
                </a:solidFill>
                <a:latin typeface="Bitstream Charter"/>
                <a:ea typeface="Bitstream Charter"/>
                <a:cs typeface="Bitstream Charter"/>
              </a:rPr>
              <a:t>TAKE-HOME</a:t>
            </a:r>
          </a:p>
        </p:txBody>
      </p:sp>
      <p:sp>
        <p:nvSpPr>
          <p:cNvPr id="2" name="Rettangolo 1">
            <a:extLst>
              <a:ext uri="{FF2B5EF4-FFF2-40B4-BE49-F238E27FC236}">
                <a16:creationId xmlns:a16="http://schemas.microsoft.com/office/drawing/2014/main" id="{802ABA56-CAC2-4B76-ABF0-602A73DEDDCA}"/>
              </a:ext>
            </a:extLst>
          </p:cNvPr>
          <p:cNvSpPr>
            <a:spLocks noGrp="1"/>
          </p:cNvSpPr>
          <p:nvPr/>
        </p:nvSpPr>
        <p:spPr>
          <a:xfrm>
            <a:off x="609600" y="457200"/>
            <a:ext cx="10763250" cy="704850"/>
          </a:xfrm>
          <a:prstGeom prst="rect">
            <a:avLst/>
          </a:prstGeom>
          <a:noFill/>
          <a:ln w="0">
            <a:noFill/>
          </a:ln>
        </p:spPr>
        <p:txBody>
          <a:bodyPr anchor="ctr">
            <a:normAutofit/>
          </a:bodyPr>
          <a:lstStyle/>
          <a:p>
            <a:pPr algn="l">
              <a:defRPr sz="2325" b="1">
                <a:solidFill>
                  <a:srgbClr val="132337"/>
                </a:solidFill>
                <a:latin typeface="Bitstream Charter"/>
                <a:ea typeface="Bitstream Charter"/>
                <a:cs typeface="Bitstream Charter"/>
              </a:defRPr>
            </a:pPr>
            <a:r>
              <a:rPr sz="2325" b="1">
                <a:solidFill>
                  <a:srgbClr val="132337"/>
                </a:solidFill>
                <a:latin typeface="Bitstream Charter"/>
                <a:ea typeface="Bitstream Charter"/>
                <a:cs typeface="Bitstream Charter"/>
              </a:rPr>
              <a:t>Tre conclusioni</a:t>
            </a:r>
          </a:p>
        </p:txBody>
      </p:sp>
      <p:sp>
        <p:nvSpPr>
          <p:cNvPr id="3" name="Rettangolo 2">
            <a:extLst>
              <a:ext uri="{FF2B5EF4-FFF2-40B4-BE49-F238E27FC236}">
                <a16:creationId xmlns:a16="http://schemas.microsoft.com/office/drawing/2014/main" id="{5991C531-EA37-4D97-A19E-39F49D7106C2}"/>
              </a:ext>
            </a:extLst>
          </p:cNvPr>
          <p:cNvSpPr>
            <a:spLocks noGrp="1"/>
          </p:cNvSpPr>
          <p:nvPr/>
        </p:nvSpPr>
        <p:spPr>
          <a:xfrm>
            <a:off x="609600" y="1285875"/>
            <a:ext cx="10972800" cy="19050"/>
          </a:xfrm>
          <a:prstGeom prst="rect">
            <a:avLst/>
          </a:prstGeom>
          <a:solidFill>
            <a:srgbClr val="D9E2EA"/>
          </a:solidFill>
          <a:ln w="9525">
            <a:solidFill>
              <a:srgbClr val="D9E2EA"/>
            </a:solidFill>
            <a:prstDash val="solid"/>
          </a:ln>
        </p:spPr>
        <p:txBody>
          <a:bodyPr/>
          <a:lstStyle/>
          <a:p>
            <a:endParaRPr lang="it-IT"/>
          </a:p>
        </p:txBody>
      </p:sp>
      <p:sp>
        <p:nvSpPr>
          <p:cNvPr id="4" name="Rettangolo 3">
            <a:extLst>
              <a:ext uri="{FF2B5EF4-FFF2-40B4-BE49-F238E27FC236}">
                <a16:creationId xmlns:a16="http://schemas.microsoft.com/office/drawing/2014/main" id="{DD2AF6A2-59AA-47FB-8789-C2EB23B0F386}"/>
              </a:ext>
            </a:extLst>
          </p:cNvPr>
          <p:cNvSpPr>
            <a:spLocks noGrp="1"/>
          </p:cNvSpPr>
          <p:nvPr/>
        </p:nvSpPr>
        <p:spPr>
          <a:xfrm>
            <a:off x="609600" y="6477000"/>
            <a:ext cx="1714500" cy="142875"/>
          </a:xfrm>
          <a:prstGeom prst="rect">
            <a:avLst/>
          </a:prstGeom>
          <a:noFill/>
          <a:ln w="0">
            <a:noFill/>
          </a:ln>
        </p:spPr>
        <p:txBody>
          <a:bodyPr anchor="ctr">
            <a:normAutofit fontScale="50000"/>
          </a:bodyPr>
          <a:lstStyle/>
          <a:p>
            <a:pPr algn="l">
              <a:defRPr sz="675" b="1">
                <a:solidFill>
                  <a:srgbClr val="657386"/>
                </a:solidFill>
                <a:latin typeface="Bitstream Charter"/>
                <a:ea typeface="Bitstream Charter"/>
                <a:cs typeface="Bitstream Charter"/>
              </a:defRPr>
            </a:pPr>
            <a:r>
              <a:rPr sz="675" b="1">
                <a:solidFill>
                  <a:srgbClr val="657386"/>
                </a:solidFill>
                <a:latin typeface="Bitstream Charter"/>
                <a:ea typeface="Bitstream Charter"/>
                <a:cs typeface="Bitstream Charter"/>
              </a:rPr>
              <a:t>SICOB PISA 2026</a:t>
            </a:r>
          </a:p>
        </p:txBody>
      </p:sp>
      <p:sp>
        <p:nvSpPr>
          <p:cNvPr id="5" name="Rettangolo 4">
            <a:extLst>
              <a:ext uri="{FF2B5EF4-FFF2-40B4-BE49-F238E27FC236}">
                <a16:creationId xmlns:a16="http://schemas.microsoft.com/office/drawing/2014/main" id="{0C1A0BB8-D51E-4EED-84CA-D396EEDEC4A5}"/>
              </a:ext>
            </a:extLst>
          </p:cNvPr>
          <p:cNvSpPr>
            <a:spLocks noGrp="1"/>
          </p:cNvSpPr>
          <p:nvPr/>
        </p:nvSpPr>
        <p:spPr>
          <a:xfrm>
            <a:off x="11049000" y="6477000"/>
            <a:ext cx="523875" cy="142875"/>
          </a:xfrm>
          <a:prstGeom prst="rect">
            <a:avLst/>
          </a:prstGeom>
          <a:noFill/>
          <a:ln w="0">
            <a:noFill/>
          </a:ln>
        </p:spPr>
        <p:txBody>
          <a:bodyPr anchor="ctr">
            <a:normAutofit fontScale="45000"/>
          </a:bodyPr>
          <a:lstStyle/>
          <a:p>
            <a:pPr algn="r">
              <a:defRPr sz="750" b="1">
                <a:solidFill>
                  <a:srgbClr val="657386"/>
                </a:solidFill>
                <a:latin typeface="Bitstream Charter"/>
                <a:ea typeface="Bitstream Charter"/>
                <a:cs typeface="Bitstream Charter"/>
              </a:defRPr>
            </a:pPr>
            <a:r>
              <a:rPr sz="750" b="1">
                <a:solidFill>
                  <a:srgbClr val="657386"/>
                </a:solidFill>
                <a:latin typeface="Bitstream Charter"/>
                <a:ea typeface="Bitstream Charter"/>
                <a:cs typeface="Bitstream Charter"/>
              </a:rPr>
              <a:t>26</a:t>
            </a:r>
          </a:p>
        </p:txBody>
      </p:sp>
      <p:sp>
        <p:nvSpPr>
          <p:cNvPr id="6" name="Rettangolo 5">
            <a:extLst>
              <a:ext uri="{FF2B5EF4-FFF2-40B4-BE49-F238E27FC236}">
                <a16:creationId xmlns:a16="http://schemas.microsoft.com/office/drawing/2014/main" id="{82730DC0-0D61-4D65-8582-7E52B6259D04}"/>
              </a:ext>
            </a:extLst>
          </p:cNvPr>
          <p:cNvSpPr>
            <a:spLocks noGrp="1"/>
          </p:cNvSpPr>
          <p:nvPr/>
        </p:nvSpPr>
        <p:spPr>
          <a:xfrm>
            <a:off x="809625" y="1714500"/>
            <a:ext cx="571500" cy="571500"/>
          </a:xfrm>
          <a:prstGeom prst="rect">
            <a:avLst/>
          </a:prstGeom>
          <a:noFill/>
          <a:ln w="0">
            <a:noFill/>
          </a:ln>
        </p:spPr>
        <p:txBody>
          <a:bodyPr anchor="ctr">
            <a:normAutofit/>
          </a:bodyPr>
          <a:lstStyle/>
          <a:p>
            <a:pPr algn="ctr">
              <a:defRPr sz="2400" b="1">
                <a:solidFill>
                  <a:srgbClr val="00A7E1"/>
                </a:solidFill>
                <a:latin typeface="Bitstream Charter"/>
                <a:ea typeface="Bitstream Charter"/>
                <a:cs typeface="Bitstream Charter"/>
              </a:defRPr>
            </a:pPr>
            <a:r>
              <a:rPr sz="2400" b="1">
                <a:solidFill>
                  <a:srgbClr val="00A7E1"/>
                </a:solidFill>
                <a:latin typeface="Bitstream Charter"/>
                <a:ea typeface="Bitstream Charter"/>
                <a:cs typeface="Bitstream Charter"/>
              </a:rPr>
              <a:t>1</a:t>
            </a:r>
          </a:p>
        </p:txBody>
      </p:sp>
      <p:sp>
        <p:nvSpPr>
          <p:cNvPr id="7" name="Rettangolo 6">
            <a:extLst>
              <a:ext uri="{FF2B5EF4-FFF2-40B4-BE49-F238E27FC236}">
                <a16:creationId xmlns:a16="http://schemas.microsoft.com/office/drawing/2014/main" id="{9BDFF471-2370-47D5-B58A-C27D67507EC8}"/>
              </a:ext>
            </a:extLst>
          </p:cNvPr>
          <p:cNvSpPr>
            <a:spLocks noGrp="1"/>
          </p:cNvSpPr>
          <p:nvPr/>
        </p:nvSpPr>
        <p:spPr>
          <a:xfrm>
            <a:off x="1714500" y="1714500"/>
            <a:ext cx="8572500" cy="571500"/>
          </a:xfrm>
          <a:prstGeom prst="rect">
            <a:avLst/>
          </a:prstGeom>
          <a:noFill/>
          <a:ln w="0">
            <a:noFill/>
          </a:ln>
        </p:spPr>
        <p:txBody>
          <a:bodyPr anchor="ctr">
            <a:normAutofit/>
          </a:bodyPr>
          <a:lstStyle/>
          <a:p>
            <a:pPr algn="l">
              <a:defRPr sz="2100" b="1">
                <a:solidFill>
                  <a:srgbClr val="132337"/>
                </a:solidFill>
                <a:latin typeface="Bitstream Charter"/>
                <a:ea typeface="Bitstream Charter"/>
                <a:cs typeface="Bitstream Charter"/>
              </a:defRPr>
            </a:pPr>
            <a:r>
              <a:rPr sz="2100" b="1">
                <a:solidFill>
                  <a:srgbClr val="132337"/>
                </a:solidFill>
                <a:latin typeface="Bitstream Charter"/>
                <a:ea typeface="Bitstream Charter"/>
                <a:cs typeface="Bitstream Charter"/>
              </a:rPr>
              <a:t>Una buona AUC non dimostra impatto</a:t>
            </a:r>
          </a:p>
        </p:txBody>
      </p:sp>
      <p:sp>
        <p:nvSpPr>
          <p:cNvPr id="8" name="Rettangolo 7">
            <a:extLst>
              <a:ext uri="{FF2B5EF4-FFF2-40B4-BE49-F238E27FC236}">
                <a16:creationId xmlns:a16="http://schemas.microsoft.com/office/drawing/2014/main" id="{B3EF05F4-A180-4E81-9FA5-23E7FDB11E1C}"/>
              </a:ext>
            </a:extLst>
          </p:cNvPr>
          <p:cNvSpPr>
            <a:spLocks noGrp="1"/>
          </p:cNvSpPr>
          <p:nvPr/>
        </p:nvSpPr>
        <p:spPr>
          <a:xfrm>
            <a:off x="809625" y="2524125"/>
            <a:ext cx="9906000" cy="9525"/>
          </a:xfrm>
          <a:prstGeom prst="rect">
            <a:avLst/>
          </a:prstGeom>
          <a:solidFill>
            <a:srgbClr val="D9E2EA"/>
          </a:solidFill>
          <a:ln w="9525">
            <a:solidFill>
              <a:srgbClr val="D9E2EA"/>
            </a:solidFill>
            <a:prstDash val="solid"/>
          </a:ln>
        </p:spPr>
        <p:txBody>
          <a:bodyPr/>
          <a:lstStyle/>
          <a:p>
            <a:endParaRPr lang="it-IT"/>
          </a:p>
        </p:txBody>
      </p:sp>
      <p:sp>
        <p:nvSpPr>
          <p:cNvPr id="9" name="Rettangolo 8">
            <a:extLst>
              <a:ext uri="{FF2B5EF4-FFF2-40B4-BE49-F238E27FC236}">
                <a16:creationId xmlns:a16="http://schemas.microsoft.com/office/drawing/2014/main" id="{9B7386EA-495E-4EA1-9EBB-0854A0293DD5}"/>
              </a:ext>
            </a:extLst>
          </p:cNvPr>
          <p:cNvSpPr>
            <a:spLocks noGrp="1"/>
          </p:cNvSpPr>
          <p:nvPr/>
        </p:nvSpPr>
        <p:spPr>
          <a:xfrm>
            <a:off x="809625" y="2905125"/>
            <a:ext cx="571500" cy="571500"/>
          </a:xfrm>
          <a:prstGeom prst="rect">
            <a:avLst/>
          </a:prstGeom>
          <a:noFill/>
          <a:ln w="0">
            <a:noFill/>
          </a:ln>
        </p:spPr>
        <p:txBody>
          <a:bodyPr anchor="ctr">
            <a:normAutofit/>
          </a:bodyPr>
          <a:lstStyle/>
          <a:p>
            <a:pPr algn="ctr">
              <a:defRPr sz="2400" b="1">
                <a:solidFill>
                  <a:srgbClr val="00A7E1"/>
                </a:solidFill>
                <a:latin typeface="Bitstream Charter"/>
                <a:ea typeface="Bitstream Charter"/>
                <a:cs typeface="Bitstream Charter"/>
              </a:defRPr>
            </a:pPr>
            <a:r>
              <a:rPr sz="2400" b="1">
                <a:solidFill>
                  <a:srgbClr val="00A7E1"/>
                </a:solidFill>
                <a:latin typeface="Bitstream Charter"/>
                <a:ea typeface="Bitstream Charter"/>
                <a:cs typeface="Bitstream Charter"/>
              </a:rPr>
              <a:t>2</a:t>
            </a:r>
          </a:p>
        </p:txBody>
      </p:sp>
      <p:sp>
        <p:nvSpPr>
          <p:cNvPr id="10" name="Rettangolo 9">
            <a:extLst>
              <a:ext uri="{FF2B5EF4-FFF2-40B4-BE49-F238E27FC236}">
                <a16:creationId xmlns:a16="http://schemas.microsoft.com/office/drawing/2014/main" id="{25981D30-58FA-4554-A872-0A813778A41A}"/>
              </a:ext>
            </a:extLst>
          </p:cNvPr>
          <p:cNvSpPr>
            <a:spLocks noGrp="1"/>
          </p:cNvSpPr>
          <p:nvPr/>
        </p:nvSpPr>
        <p:spPr>
          <a:xfrm>
            <a:off x="1714500" y="2905125"/>
            <a:ext cx="8572500" cy="571500"/>
          </a:xfrm>
          <a:prstGeom prst="rect">
            <a:avLst/>
          </a:prstGeom>
          <a:noFill/>
          <a:ln w="0">
            <a:noFill/>
          </a:ln>
        </p:spPr>
        <p:txBody>
          <a:bodyPr anchor="ctr">
            <a:normAutofit/>
          </a:bodyPr>
          <a:lstStyle/>
          <a:p>
            <a:pPr algn="l">
              <a:defRPr sz="2100" b="1">
                <a:solidFill>
                  <a:srgbClr val="132337"/>
                </a:solidFill>
                <a:latin typeface="Bitstream Charter"/>
                <a:ea typeface="Bitstream Charter"/>
                <a:cs typeface="Bitstream Charter"/>
              </a:defRPr>
            </a:pPr>
            <a:r>
              <a:rPr sz="2100" b="1">
                <a:solidFill>
                  <a:srgbClr val="132337"/>
                </a:solidFill>
                <a:latin typeface="Bitstream Charter"/>
                <a:ea typeface="Bitstream Charter"/>
                <a:cs typeface="Bitstream Charter"/>
              </a:rPr>
              <a:t>Il workflow decide se la previsione diventa azione</a:t>
            </a:r>
          </a:p>
        </p:txBody>
      </p:sp>
      <p:sp>
        <p:nvSpPr>
          <p:cNvPr id="11" name="Rettangolo 10">
            <a:extLst>
              <a:ext uri="{FF2B5EF4-FFF2-40B4-BE49-F238E27FC236}">
                <a16:creationId xmlns:a16="http://schemas.microsoft.com/office/drawing/2014/main" id="{D1FC7E35-FE47-4E2E-98C4-B7C840766125}"/>
              </a:ext>
            </a:extLst>
          </p:cNvPr>
          <p:cNvSpPr>
            <a:spLocks noGrp="1"/>
          </p:cNvSpPr>
          <p:nvPr/>
        </p:nvSpPr>
        <p:spPr>
          <a:xfrm>
            <a:off x="809625" y="3714750"/>
            <a:ext cx="9906000" cy="9525"/>
          </a:xfrm>
          <a:prstGeom prst="rect">
            <a:avLst/>
          </a:prstGeom>
          <a:solidFill>
            <a:srgbClr val="D9E2EA"/>
          </a:solidFill>
          <a:ln w="9525">
            <a:solidFill>
              <a:srgbClr val="D9E2EA"/>
            </a:solidFill>
            <a:prstDash val="solid"/>
          </a:ln>
        </p:spPr>
        <p:txBody>
          <a:bodyPr/>
          <a:lstStyle/>
          <a:p>
            <a:endParaRPr lang="it-IT"/>
          </a:p>
        </p:txBody>
      </p:sp>
      <p:sp>
        <p:nvSpPr>
          <p:cNvPr id="12" name="Rettangolo 11">
            <a:extLst>
              <a:ext uri="{FF2B5EF4-FFF2-40B4-BE49-F238E27FC236}">
                <a16:creationId xmlns:a16="http://schemas.microsoft.com/office/drawing/2014/main" id="{EF82DB9F-0F88-489F-B7CE-2D1D18ED99D0}"/>
              </a:ext>
            </a:extLst>
          </p:cNvPr>
          <p:cNvSpPr>
            <a:spLocks noGrp="1"/>
          </p:cNvSpPr>
          <p:nvPr/>
        </p:nvSpPr>
        <p:spPr>
          <a:xfrm>
            <a:off x="809625" y="4095750"/>
            <a:ext cx="571500" cy="571500"/>
          </a:xfrm>
          <a:prstGeom prst="rect">
            <a:avLst/>
          </a:prstGeom>
          <a:noFill/>
          <a:ln w="0">
            <a:noFill/>
          </a:ln>
        </p:spPr>
        <p:txBody>
          <a:bodyPr anchor="ctr">
            <a:normAutofit/>
          </a:bodyPr>
          <a:lstStyle/>
          <a:p>
            <a:pPr algn="ctr">
              <a:defRPr sz="2400" b="1">
                <a:solidFill>
                  <a:srgbClr val="F45B61"/>
                </a:solidFill>
                <a:latin typeface="Bitstream Charter"/>
                <a:ea typeface="Bitstream Charter"/>
                <a:cs typeface="Bitstream Charter"/>
              </a:defRPr>
            </a:pPr>
            <a:r>
              <a:rPr sz="2400" b="1">
                <a:solidFill>
                  <a:srgbClr val="F45B61"/>
                </a:solidFill>
                <a:latin typeface="Bitstream Charter"/>
                <a:ea typeface="Bitstream Charter"/>
                <a:cs typeface="Bitstream Charter"/>
              </a:rPr>
              <a:t>3</a:t>
            </a:r>
          </a:p>
        </p:txBody>
      </p:sp>
      <p:sp>
        <p:nvSpPr>
          <p:cNvPr id="13" name="Rettangolo 12">
            <a:extLst>
              <a:ext uri="{FF2B5EF4-FFF2-40B4-BE49-F238E27FC236}">
                <a16:creationId xmlns:a16="http://schemas.microsoft.com/office/drawing/2014/main" id="{CECEB6C9-2112-4CD6-BCC7-58F0885E95A8}"/>
              </a:ext>
            </a:extLst>
          </p:cNvPr>
          <p:cNvSpPr>
            <a:spLocks noGrp="1"/>
          </p:cNvSpPr>
          <p:nvPr/>
        </p:nvSpPr>
        <p:spPr>
          <a:xfrm>
            <a:off x="1714500" y="4095750"/>
            <a:ext cx="8572500" cy="571500"/>
          </a:xfrm>
          <a:prstGeom prst="rect">
            <a:avLst/>
          </a:prstGeom>
          <a:noFill/>
          <a:ln w="0">
            <a:noFill/>
          </a:ln>
        </p:spPr>
        <p:txBody>
          <a:bodyPr anchor="ctr">
            <a:normAutofit/>
          </a:bodyPr>
          <a:lstStyle/>
          <a:p>
            <a:pPr algn="l">
              <a:defRPr sz="2100" b="1">
                <a:solidFill>
                  <a:srgbClr val="132337"/>
                </a:solidFill>
                <a:latin typeface="Bitstream Charter"/>
                <a:ea typeface="Bitstream Charter"/>
                <a:cs typeface="Bitstream Charter"/>
              </a:defRPr>
            </a:pPr>
            <a:r>
              <a:rPr sz="2100" b="1">
                <a:solidFill>
                  <a:srgbClr val="132337"/>
                </a:solidFill>
                <a:latin typeface="Bitstream Charter"/>
                <a:ea typeface="Bitstream Charter"/>
                <a:cs typeface="Bitstream Charter"/>
              </a:rPr>
              <a:t>In bariatrica la prova sugli outcome resta incompleta</a:t>
            </a:r>
          </a:p>
        </p:txBody>
      </p:sp>
      <p:sp>
        <p:nvSpPr>
          <p:cNvPr id="14" name="Rettangolo 13">
            <a:extLst>
              <a:ext uri="{FF2B5EF4-FFF2-40B4-BE49-F238E27FC236}">
                <a16:creationId xmlns:a16="http://schemas.microsoft.com/office/drawing/2014/main" id="{8CDFADFA-DF2F-4BE9-BF80-54D22E31140F}"/>
              </a:ext>
            </a:extLst>
          </p:cNvPr>
          <p:cNvSpPr>
            <a:spLocks noGrp="1"/>
          </p:cNvSpPr>
          <p:nvPr/>
        </p:nvSpPr>
        <p:spPr>
          <a:xfrm>
            <a:off x="809625" y="4905375"/>
            <a:ext cx="9906000" cy="9525"/>
          </a:xfrm>
          <a:prstGeom prst="rect">
            <a:avLst/>
          </a:prstGeom>
          <a:solidFill>
            <a:srgbClr val="D9E2EA"/>
          </a:solidFill>
          <a:ln w="9525">
            <a:solidFill>
              <a:srgbClr val="D9E2EA"/>
            </a:solidFill>
            <a:prstDash val="solid"/>
          </a:ln>
        </p:spPr>
        <p:txBody>
          <a:bodyPr/>
          <a:lstStyle/>
          <a:p>
            <a:endParaRPr lang="it-IT"/>
          </a:p>
        </p:txBody>
      </p:sp>
    </p:spTree>
    <p:extLst>
      <p:ext uri="{BB962C8B-B14F-4D97-AF65-F5344CB8AC3E}">
        <p14:creationId xmlns:p14="http://schemas.microsoft.com/office/powerpoint/2010/main" val="472376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71525"/>
        </a:solidFill>
        <a:effectLst/>
      </p:bgPr>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3422E93C-39AC-46AA-8D5F-2E2A95EB202D}"/>
              </a:ext>
            </a:extLst>
          </p:cNvPr>
          <p:cNvSpPr>
            <a:spLocks noGrp="1"/>
          </p:cNvSpPr>
          <p:nvPr/>
        </p:nvSpPr>
        <p:spPr>
          <a:xfrm>
            <a:off x="762000" y="1143000"/>
            <a:ext cx="9525000" cy="571500"/>
          </a:xfrm>
          <a:prstGeom prst="rect">
            <a:avLst/>
          </a:prstGeom>
          <a:noFill/>
          <a:ln w="0">
            <a:noFill/>
          </a:ln>
        </p:spPr>
        <p:txBody>
          <a:bodyPr anchor="ctr">
            <a:normAutofit/>
          </a:bodyPr>
          <a:lstStyle/>
          <a:p>
            <a:pPr algn="l">
              <a:defRPr sz="2850" b="1">
                <a:solidFill>
                  <a:srgbClr val="FFFFFF"/>
                </a:solidFill>
                <a:latin typeface="Bitstream Charter"/>
                <a:ea typeface="Bitstream Charter"/>
                <a:cs typeface="Bitstream Charter"/>
              </a:defRPr>
            </a:pPr>
            <a:r>
              <a:rPr sz="2850" b="1">
                <a:solidFill>
                  <a:srgbClr val="FFFFFF"/>
                </a:solidFill>
                <a:latin typeface="Bitstream Charter"/>
                <a:ea typeface="Bitstream Charter"/>
                <a:cs typeface="Bitstream Charter"/>
              </a:rPr>
              <a:t>La previsione crea valore</a:t>
            </a:r>
          </a:p>
        </p:txBody>
      </p:sp>
      <p:sp>
        <p:nvSpPr>
          <p:cNvPr id="2" name="Rettangolo 1">
            <a:extLst>
              <a:ext uri="{FF2B5EF4-FFF2-40B4-BE49-F238E27FC236}">
                <a16:creationId xmlns:a16="http://schemas.microsoft.com/office/drawing/2014/main" id="{46C69B74-427D-497F-9AFB-176DBAFCA578}"/>
              </a:ext>
            </a:extLst>
          </p:cNvPr>
          <p:cNvSpPr>
            <a:spLocks noGrp="1"/>
          </p:cNvSpPr>
          <p:nvPr/>
        </p:nvSpPr>
        <p:spPr>
          <a:xfrm>
            <a:off x="762000" y="1809750"/>
            <a:ext cx="10287000" cy="666750"/>
          </a:xfrm>
          <a:prstGeom prst="rect">
            <a:avLst/>
          </a:prstGeom>
          <a:noFill/>
          <a:ln w="0">
            <a:noFill/>
          </a:ln>
        </p:spPr>
        <p:txBody>
          <a:bodyPr anchor="ctr">
            <a:normAutofit/>
          </a:bodyPr>
          <a:lstStyle/>
          <a:p>
            <a:pPr algn="l">
              <a:defRPr sz="3150" b="1">
                <a:solidFill>
                  <a:srgbClr val="F45B61"/>
                </a:solidFill>
                <a:latin typeface="Bitstream Charter"/>
                <a:ea typeface="Bitstream Charter"/>
                <a:cs typeface="Bitstream Charter"/>
              </a:defRPr>
            </a:pPr>
            <a:r>
              <a:rPr sz="3150" b="1">
                <a:solidFill>
                  <a:srgbClr val="F45B61"/>
                </a:solidFill>
                <a:latin typeface="Bitstream Charter"/>
                <a:ea typeface="Bitstream Charter"/>
                <a:cs typeface="Bitstream Charter"/>
              </a:rPr>
              <a:t>solo quando migliora una decisione.</a:t>
            </a:r>
          </a:p>
        </p:txBody>
      </p:sp>
      <p:sp>
        <p:nvSpPr>
          <p:cNvPr id="3" name="Rettangolo 2">
            <a:extLst>
              <a:ext uri="{FF2B5EF4-FFF2-40B4-BE49-F238E27FC236}">
                <a16:creationId xmlns:a16="http://schemas.microsoft.com/office/drawing/2014/main" id="{3E5DDFE6-7D1C-441C-8FDA-4DD09D851150}"/>
              </a:ext>
            </a:extLst>
          </p:cNvPr>
          <p:cNvSpPr>
            <a:spLocks noGrp="1"/>
          </p:cNvSpPr>
          <p:nvPr/>
        </p:nvSpPr>
        <p:spPr>
          <a:xfrm>
            <a:off x="762000" y="3000375"/>
            <a:ext cx="1428750" cy="47625"/>
          </a:xfrm>
          <a:prstGeom prst="rect">
            <a:avLst/>
          </a:prstGeom>
          <a:solidFill>
            <a:srgbClr val="00A7E1"/>
          </a:solidFill>
          <a:ln w="9525">
            <a:solidFill>
              <a:srgbClr val="00A7E1"/>
            </a:solidFill>
            <a:prstDash val="solid"/>
          </a:ln>
        </p:spPr>
        <p:txBody>
          <a:bodyPr/>
          <a:lstStyle/>
          <a:p>
            <a:endParaRPr lang="it-IT"/>
          </a:p>
        </p:txBody>
      </p:sp>
      <p:sp>
        <p:nvSpPr>
          <p:cNvPr id="4" name="Rettangolo 3">
            <a:extLst>
              <a:ext uri="{FF2B5EF4-FFF2-40B4-BE49-F238E27FC236}">
                <a16:creationId xmlns:a16="http://schemas.microsoft.com/office/drawing/2014/main" id="{52A4CEEB-ED10-432B-958B-E139A19F27EF}"/>
              </a:ext>
            </a:extLst>
          </p:cNvPr>
          <p:cNvSpPr>
            <a:spLocks noGrp="1"/>
          </p:cNvSpPr>
          <p:nvPr/>
        </p:nvSpPr>
        <p:spPr>
          <a:xfrm>
            <a:off x="762000" y="3524250"/>
            <a:ext cx="2381250" cy="476250"/>
          </a:xfrm>
          <a:prstGeom prst="rect">
            <a:avLst/>
          </a:prstGeom>
          <a:noFill/>
          <a:ln w="0">
            <a:noFill/>
          </a:ln>
        </p:spPr>
        <p:txBody>
          <a:bodyPr anchor="ctr">
            <a:normAutofit/>
          </a:bodyPr>
          <a:lstStyle/>
          <a:p>
            <a:pPr algn="l">
              <a:defRPr sz="1875" b="1">
                <a:solidFill>
                  <a:srgbClr val="00A7E1"/>
                </a:solidFill>
                <a:latin typeface="Bitstream Charter"/>
                <a:ea typeface="Bitstream Charter"/>
                <a:cs typeface="Bitstream Charter"/>
              </a:defRPr>
            </a:pPr>
            <a:r>
              <a:rPr sz="1875" b="1">
                <a:solidFill>
                  <a:srgbClr val="00A7E1"/>
                </a:solidFill>
                <a:latin typeface="Bitstream Charter"/>
                <a:ea typeface="Bitstream Charter"/>
                <a:cs typeface="Bitstream Charter"/>
              </a:rPr>
              <a:t>Predire</a:t>
            </a:r>
          </a:p>
        </p:txBody>
      </p:sp>
      <p:sp>
        <p:nvSpPr>
          <p:cNvPr id="5" name="Rettangolo 4">
            <a:extLst>
              <a:ext uri="{FF2B5EF4-FFF2-40B4-BE49-F238E27FC236}">
                <a16:creationId xmlns:a16="http://schemas.microsoft.com/office/drawing/2014/main" id="{0DB142F3-E819-4DC9-838C-1F3D79A04862}"/>
              </a:ext>
            </a:extLst>
          </p:cNvPr>
          <p:cNvSpPr>
            <a:spLocks noGrp="1"/>
          </p:cNvSpPr>
          <p:nvPr/>
        </p:nvSpPr>
        <p:spPr>
          <a:xfrm>
            <a:off x="3714750" y="3524250"/>
            <a:ext cx="2381250" cy="476250"/>
          </a:xfrm>
          <a:prstGeom prst="rect">
            <a:avLst/>
          </a:prstGeom>
          <a:noFill/>
          <a:ln w="0">
            <a:noFill/>
          </a:ln>
        </p:spPr>
        <p:txBody>
          <a:bodyPr anchor="ctr">
            <a:normAutofit/>
          </a:bodyPr>
          <a:lstStyle/>
          <a:p>
            <a:pPr algn="l">
              <a:defRPr sz="1875" b="1">
                <a:solidFill>
                  <a:srgbClr val="00A7E1"/>
                </a:solidFill>
                <a:latin typeface="Bitstream Charter"/>
                <a:ea typeface="Bitstream Charter"/>
                <a:cs typeface="Bitstream Charter"/>
              </a:defRPr>
            </a:pPr>
            <a:r>
              <a:rPr sz="1875" b="1">
                <a:solidFill>
                  <a:srgbClr val="00A7E1"/>
                </a:solidFill>
                <a:latin typeface="Bitstream Charter"/>
                <a:ea typeface="Bitstream Charter"/>
                <a:cs typeface="Bitstream Charter"/>
              </a:rPr>
              <a:t>Validare</a:t>
            </a:r>
          </a:p>
        </p:txBody>
      </p:sp>
      <p:sp>
        <p:nvSpPr>
          <p:cNvPr id="6" name="Rettangolo 5">
            <a:extLst>
              <a:ext uri="{FF2B5EF4-FFF2-40B4-BE49-F238E27FC236}">
                <a16:creationId xmlns:a16="http://schemas.microsoft.com/office/drawing/2014/main" id="{87FDCE21-EA9E-45B6-8885-45984D35C87C}"/>
              </a:ext>
            </a:extLst>
          </p:cNvPr>
          <p:cNvSpPr>
            <a:spLocks noGrp="1"/>
          </p:cNvSpPr>
          <p:nvPr/>
        </p:nvSpPr>
        <p:spPr>
          <a:xfrm>
            <a:off x="6667500" y="3524250"/>
            <a:ext cx="3810000" cy="476250"/>
          </a:xfrm>
          <a:prstGeom prst="rect">
            <a:avLst/>
          </a:prstGeom>
          <a:noFill/>
          <a:ln w="0">
            <a:noFill/>
          </a:ln>
        </p:spPr>
        <p:txBody>
          <a:bodyPr anchor="ctr">
            <a:normAutofit/>
          </a:bodyPr>
          <a:lstStyle/>
          <a:p>
            <a:pPr algn="l">
              <a:defRPr sz="1875" b="1">
                <a:solidFill>
                  <a:srgbClr val="F45B61"/>
                </a:solidFill>
                <a:latin typeface="Bitstream Charter"/>
                <a:ea typeface="Bitstream Charter"/>
                <a:cs typeface="Bitstream Charter"/>
              </a:defRPr>
            </a:pPr>
            <a:r>
              <a:rPr sz="1875" b="1">
                <a:solidFill>
                  <a:srgbClr val="F45B61"/>
                </a:solidFill>
                <a:latin typeface="Bitstream Charter"/>
                <a:ea typeface="Bitstream Charter"/>
                <a:cs typeface="Bitstream Charter"/>
              </a:rPr>
              <a:t>Dimostrare impatto</a:t>
            </a:r>
          </a:p>
        </p:txBody>
      </p:sp>
      <p:sp>
        <p:nvSpPr>
          <p:cNvPr id="7" name="Rettangolo 6">
            <a:extLst>
              <a:ext uri="{FF2B5EF4-FFF2-40B4-BE49-F238E27FC236}">
                <a16:creationId xmlns:a16="http://schemas.microsoft.com/office/drawing/2014/main" id="{1E7C4356-0EBB-4269-A192-5B9993B8E3F2}"/>
              </a:ext>
            </a:extLst>
          </p:cNvPr>
          <p:cNvSpPr>
            <a:spLocks noGrp="1"/>
          </p:cNvSpPr>
          <p:nvPr/>
        </p:nvSpPr>
        <p:spPr>
          <a:xfrm>
            <a:off x="762000" y="5429250"/>
            <a:ext cx="3810000" cy="457200"/>
          </a:xfrm>
          <a:prstGeom prst="rect">
            <a:avLst/>
          </a:prstGeom>
          <a:noFill/>
          <a:ln w="0">
            <a:noFill/>
          </a:ln>
        </p:spPr>
        <p:txBody>
          <a:bodyPr anchor="ctr">
            <a:normAutofit/>
          </a:bodyPr>
          <a:lstStyle/>
          <a:p>
            <a:pPr algn="l">
              <a:defRPr sz="1875" b="1">
                <a:solidFill>
                  <a:srgbClr val="BFD1E1"/>
                </a:solidFill>
                <a:latin typeface="Bitstream Charter"/>
                <a:ea typeface="Bitstream Charter"/>
                <a:cs typeface="Bitstream Charter"/>
              </a:defRPr>
            </a:pPr>
            <a:r>
              <a:rPr sz="1875" b="1">
                <a:solidFill>
                  <a:srgbClr val="BFD1E1"/>
                </a:solidFill>
                <a:latin typeface="Bitstream Charter"/>
                <a:ea typeface="Bitstream Charter"/>
                <a:cs typeface="Bitstream Charter"/>
              </a:rPr>
              <a:t>Grazie</a:t>
            </a:r>
          </a:p>
        </p:txBody>
      </p:sp>
    </p:spTree>
    <p:extLst>
      <p:ext uri="{BB962C8B-B14F-4D97-AF65-F5344CB8AC3E}">
        <p14:creationId xmlns:p14="http://schemas.microsoft.com/office/powerpoint/2010/main" val="796535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E16DC63-E4DD-C45F-DA74-5813CC419F70}"/>
              </a:ext>
            </a:extLst>
          </p:cNvPr>
          <p:cNvSpPr>
            <a:spLocks noGrp="1"/>
          </p:cNvSpPr>
          <p:nvPr>
            <p:ph type="title"/>
          </p:nvPr>
        </p:nvSpPr>
        <p:spPr>
          <a:xfrm>
            <a:off x="2527441" y="2058934"/>
            <a:ext cx="3650023" cy="795098"/>
          </a:xfrm>
        </p:spPr>
        <p:txBody>
          <a:bodyPr>
            <a:normAutofit fontScale="90000"/>
          </a:bodyPr>
          <a:lstStyle/>
          <a:p>
            <a:r>
              <a:rPr lang="it-IT" i="1" dirty="0"/>
              <a:t>Thanks for </a:t>
            </a:r>
            <a:r>
              <a:rPr lang="it-IT" i="1" dirty="0" err="1"/>
              <a:t>your</a:t>
            </a:r>
            <a:r>
              <a:rPr lang="it-IT" i="1" dirty="0"/>
              <a:t> </a:t>
            </a:r>
            <a:r>
              <a:rPr lang="it-IT" i="1" dirty="0" err="1"/>
              <a:t>attention</a:t>
            </a:r>
            <a:endParaRPr lang="it-IT" i="1" dirty="0"/>
          </a:p>
        </p:txBody>
      </p:sp>
      <p:sp>
        <p:nvSpPr>
          <p:cNvPr id="4" name="Titolo 1">
            <a:extLst>
              <a:ext uri="{FF2B5EF4-FFF2-40B4-BE49-F238E27FC236}">
                <a16:creationId xmlns:a16="http://schemas.microsoft.com/office/drawing/2014/main" id="{E6E31AE8-D32F-9F94-BFD3-550BE376D44C}"/>
              </a:ext>
            </a:extLst>
          </p:cNvPr>
          <p:cNvSpPr txBox="1">
            <a:spLocks/>
          </p:cNvSpPr>
          <p:nvPr/>
        </p:nvSpPr>
        <p:spPr>
          <a:xfrm>
            <a:off x="2812469" y="3738604"/>
            <a:ext cx="3493776" cy="2121594"/>
          </a:xfrm>
          <a:prstGeom prst="rect">
            <a:avLst/>
          </a:prstGeom>
        </p:spPr>
        <p:txBody>
          <a:bodyPr vert="horz" lIns="41112" tIns="20556" rIns="41112" bIns="20556" rtlCol="0">
            <a:norm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gn="l" defTabSz="411157">
              <a:lnSpc>
                <a:spcPct val="110000"/>
              </a:lnSpc>
              <a:spcAft>
                <a:spcPts val="270"/>
              </a:spcAft>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r>
              <a:rPr lang="en-US" sz="1604" i="1" dirty="0">
                <a:solidFill>
                  <a:prstClr val="white"/>
                </a:solidFill>
                <a:effectLst>
                  <a:outerShdw blurRad="50800" dist="38100" dir="2700000" algn="tl" rotWithShape="0">
                    <a:srgbClr val="000000">
                      <a:alpha val="48000"/>
                    </a:srgbClr>
                  </a:outerShdw>
                </a:effectLst>
                <a:latin typeface="Rockwell" panose="02060603020205020403"/>
                <a:hlinkClick r:id="rId2"/>
              </a:rPr>
              <a:t>Angelo.iossa@uniroma1.it</a:t>
            </a: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endParaRPr lang="en-US" sz="1604" i="1" dirty="0">
              <a:solidFill>
                <a:srgbClr val="FF0000"/>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r>
              <a:rPr lang="en-US" sz="1604" i="1" dirty="0">
                <a:solidFill>
                  <a:srgbClr val="FF0000"/>
                </a:solidFill>
                <a:effectLst>
                  <a:outerShdw blurRad="50800" dist="38100" dir="2700000" algn="tl" rotWithShape="0">
                    <a:srgbClr val="000000">
                      <a:alpha val="48000"/>
                    </a:srgbClr>
                  </a:outerShdw>
                </a:effectLst>
                <a:latin typeface="Rockwell" panose="02060603020205020403"/>
              </a:rPr>
              <a:t>@angeloiossmd</a:t>
            </a:r>
          </a:p>
          <a:p>
            <a:pPr indent="-102790" algn="l" defTabSz="411157">
              <a:lnSpc>
                <a:spcPct val="110000"/>
              </a:lnSpc>
              <a:spcAft>
                <a:spcPts val="270"/>
              </a:spcAft>
              <a:buFont typeface="Arial" panose="020B0604020202020204" pitchFamily="34" charset="0"/>
              <a:buChar char="•"/>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a:p>
            <a:pPr indent="-102790" algn="l" defTabSz="411157">
              <a:lnSpc>
                <a:spcPct val="110000"/>
              </a:lnSpc>
              <a:spcAft>
                <a:spcPts val="270"/>
              </a:spcAft>
              <a:buFont typeface="Arial" panose="020B0604020202020204" pitchFamily="34" charset="0"/>
              <a:buChar char="•"/>
            </a:pPr>
            <a:endParaRPr lang="en-US" sz="1604" i="1" dirty="0">
              <a:solidFill>
                <a:prstClr val="white"/>
              </a:solidFill>
              <a:effectLst>
                <a:outerShdw blurRad="50800" dist="38100" dir="2700000" algn="tl" rotWithShape="0">
                  <a:srgbClr val="000000">
                    <a:alpha val="48000"/>
                  </a:srgbClr>
                </a:outerShdw>
              </a:effectLst>
              <a:latin typeface="Rockwell" panose="02060603020205020403"/>
            </a:endParaRPr>
          </a:p>
        </p:txBody>
      </p:sp>
      <p:pic>
        <p:nvPicPr>
          <p:cNvPr id="5" name="Picture 2" descr="Microsoft Apps">
            <a:extLst>
              <a:ext uri="{FF2B5EF4-FFF2-40B4-BE49-F238E27FC236}">
                <a16:creationId xmlns:a16="http://schemas.microsoft.com/office/drawing/2014/main" id="{157DBF2D-0B80-2C0D-7075-62AC2A5C56F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098053" y="4656679"/>
            <a:ext cx="830450" cy="830450"/>
          </a:xfrm>
          <a:prstGeom prst="rect">
            <a:avLst/>
          </a:prstGeom>
          <a:noFill/>
          <a:extLst>
            <a:ext uri="{909E8E84-426E-40DD-AFC4-6F175D3DCCD1}">
              <a14:hiddenFill xmlns:a14="http://schemas.microsoft.com/office/drawing/2010/main">
                <a:solidFill>
                  <a:srgbClr val="FFFFFF"/>
                </a:solidFill>
              </a14:hiddenFill>
            </a:ext>
          </a:extLst>
        </p:spPr>
      </p:pic>
      <p:pic>
        <p:nvPicPr>
          <p:cNvPr id="10" name="Immagine 9">
            <a:extLst>
              <a:ext uri="{FF2B5EF4-FFF2-40B4-BE49-F238E27FC236}">
                <a16:creationId xmlns:a16="http://schemas.microsoft.com/office/drawing/2014/main" id="{0E343BC7-FE88-F8FC-83F5-AA862CAAF70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5846" y="997801"/>
            <a:ext cx="4111204" cy="54816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5648505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4716</Words>
  <Application>Microsoft Office PowerPoint</Application>
  <DocSecurity>0</DocSecurity>
  <PresentationFormat>Widescreen</PresentationFormat>
  <Paragraphs>506</Paragraphs>
  <Slides>28</Slides>
  <Notes>27</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28</vt:i4>
      </vt:variant>
    </vt:vector>
  </HeadingPairs>
  <TitlesOfParts>
    <vt:vector size="33" baseType="lpstr">
      <vt:lpstr>Arial</vt:lpstr>
      <vt:lpstr>Bitstream Charter</vt:lpstr>
      <vt:lpstr>Calibri</vt:lpstr>
      <vt:lpstr>Rockwell</vt:lpstr>
      <vt:lpstr>ChatGPT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Thanks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angelo iossa</cp:lastModifiedBy>
  <cp:revision>1</cp:revision>
  <dcterms:created xsi:type="dcterms:W3CDTF">2026-09-18T23:35:47Z</dcterms:created>
  <dcterms:modified xsi:type="dcterms:W3CDTF">2026-09-18T23:48:03Z</dcterms:modified>
</cp:coreProperties>
</file>